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81" r:id="rId2"/>
    <p:sldId id="259" r:id="rId3"/>
    <p:sldId id="260" r:id="rId4"/>
    <p:sldId id="261" r:id="rId5"/>
    <p:sldId id="263" r:id="rId6"/>
    <p:sldId id="264" r:id="rId7"/>
    <p:sldId id="265" r:id="rId8"/>
    <p:sldId id="266" r:id="rId9"/>
    <p:sldId id="267" r:id="rId10"/>
    <p:sldId id="268" r:id="rId11"/>
    <p:sldId id="277" r:id="rId12"/>
    <p:sldId id="280" r:id="rId13"/>
  </p:sldIdLst>
  <p:sldSz cx="12192000" cy="6858000"/>
  <p:notesSz cx="6794500" cy="99314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83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5F1A3A-6A86-4A59-AC78-85D53994294E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04DDF115-D28C-4AA5-8436-DC2859B6F503}">
      <dgm:prSet/>
      <dgm:spPr/>
      <dgm:t>
        <a:bodyPr/>
        <a:lstStyle/>
        <a:p>
          <a:r>
            <a:rPr lang="da-DK"/>
            <a:t>Tavse elever: Vanskeligt for lærere at håndtere følelsesmæssige reaktioner (indre holdt) (let at overse, svært at åbne op)</a:t>
          </a:r>
          <a:endParaRPr lang="en-US"/>
        </a:p>
      </dgm:t>
    </dgm:pt>
    <dgm:pt modelId="{99802643-4F73-462A-8CD5-241CBCB14F43}" type="parTrans" cxnId="{6C38B04C-7D5A-4DF7-BED1-6C0671EF0557}">
      <dgm:prSet/>
      <dgm:spPr/>
      <dgm:t>
        <a:bodyPr/>
        <a:lstStyle/>
        <a:p>
          <a:endParaRPr lang="en-US"/>
        </a:p>
      </dgm:t>
    </dgm:pt>
    <dgm:pt modelId="{C4D843FC-D5CE-40BB-BFEC-3F9E6A0749F8}" type="sibTrans" cxnId="{6C38B04C-7D5A-4DF7-BED1-6C0671EF0557}">
      <dgm:prSet/>
      <dgm:spPr/>
      <dgm:t>
        <a:bodyPr/>
        <a:lstStyle/>
        <a:p>
          <a:endParaRPr lang="en-US"/>
        </a:p>
      </dgm:t>
    </dgm:pt>
    <dgm:pt modelId="{E07D588C-BF31-41D1-9670-BEA1131C97C2}">
      <dgm:prSet/>
      <dgm:spPr/>
      <dgm:t>
        <a:bodyPr/>
        <a:lstStyle/>
        <a:p>
          <a:r>
            <a:rPr lang="da-DK"/>
            <a:t>Lærerne er generelt ikke bekymrede over at undervise i CH-emner - men nogle »går forsigtigt« til værks omkring visse emner.</a:t>
          </a:r>
          <a:endParaRPr lang="en-US"/>
        </a:p>
      </dgm:t>
    </dgm:pt>
    <dgm:pt modelId="{7300C40D-3637-4165-8CA6-BAC1DC27E9AA}" type="parTrans" cxnId="{7C237EE4-9F5F-4402-BBA9-B956884000A1}">
      <dgm:prSet/>
      <dgm:spPr/>
      <dgm:t>
        <a:bodyPr/>
        <a:lstStyle/>
        <a:p>
          <a:endParaRPr lang="en-US"/>
        </a:p>
      </dgm:t>
    </dgm:pt>
    <dgm:pt modelId="{8D5D628B-A95D-4E2E-8033-1B08176328B5}" type="sibTrans" cxnId="{7C237EE4-9F5F-4402-BBA9-B956884000A1}">
      <dgm:prSet/>
      <dgm:spPr/>
      <dgm:t>
        <a:bodyPr/>
        <a:lstStyle/>
        <a:p>
          <a:endParaRPr lang="en-US"/>
        </a:p>
      </dgm:t>
    </dgm:pt>
    <dgm:pt modelId="{F3FB0025-67BB-4034-9537-5245490EDC89}">
      <dgm:prSet/>
      <dgm:spPr/>
      <dgm:t>
        <a:bodyPr/>
        <a:lstStyle/>
        <a:p>
          <a:r>
            <a:rPr lang="da-DK"/>
            <a:t>Udfordring: At fremme undervisning, der er inkluderende, anerkender og respekterer den »anden«, det andet synspunkt, er vanskeligt, hvis/når eleverne forbliver tavse.</a:t>
          </a:r>
          <a:endParaRPr lang="en-US"/>
        </a:p>
      </dgm:t>
    </dgm:pt>
    <dgm:pt modelId="{D2091179-980F-4E8A-80EE-B1DF57636C49}" type="parTrans" cxnId="{A8DF570E-43C0-49E4-864B-048DAADF25D9}">
      <dgm:prSet/>
      <dgm:spPr/>
      <dgm:t>
        <a:bodyPr/>
        <a:lstStyle/>
        <a:p>
          <a:endParaRPr lang="en-US"/>
        </a:p>
      </dgm:t>
    </dgm:pt>
    <dgm:pt modelId="{C5F8425A-6BA5-46EF-806C-BEA48FE160C8}" type="sibTrans" cxnId="{A8DF570E-43C0-49E4-864B-048DAADF25D9}">
      <dgm:prSet/>
      <dgm:spPr/>
      <dgm:t>
        <a:bodyPr/>
        <a:lstStyle/>
        <a:p>
          <a:endParaRPr lang="en-US"/>
        </a:p>
      </dgm:t>
    </dgm:pt>
    <dgm:pt modelId="{B8622ADE-9681-40E4-8A4C-5266858A9FE4}">
      <dgm:prSet/>
      <dgm:spPr/>
      <dgm:t>
        <a:bodyPr/>
        <a:lstStyle/>
        <a:p>
          <a:r>
            <a:rPr lang="da-DK"/>
            <a:t>Udfordring: »at respektere den anden« vs. »at turde sige min mening uden at blive kritiseret« = en balance (hvordan understøtter man didaktisk?)</a:t>
          </a:r>
          <a:endParaRPr lang="en-US"/>
        </a:p>
      </dgm:t>
    </dgm:pt>
    <dgm:pt modelId="{16DEE629-F5FA-4C95-9F7D-48661EF96C6E}" type="parTrans" cxnId="{2A5B43F0-3BF1-4DE4-94A0-AEFE0ADD0773}">
      <dgm:prSet/>
      <dgm:spPr/>
      <dgm:t>
        <a:bodyPr/>
        <a:lstStyle/>
        <a:p>
          <a:endParaRPr lang="en-US"/>
        </a:p>
      </dgm:t>
    </dgm:pt>
    <dgm:pt modelId="{66CA476F-9AC1-4BF4-8AD2-1EEE710089A1}" type="sibTrans" cxnId="{2A5B43F0-3BF1-4DE4-94A0-AEFE0ADD0773}">
      <dgm:prSet/>
      <dgm:spPr/>
      <dgm:t>
        <a:bodyPr/>
        <a:lstStyle/>
        <a:p>
          <a:endParaRPr lang="en-US"/>
        </a:p>
      </dgm:t>
    </dgm:pt>
    <dgm:pt modelId="{B2E54C71-7E35-40BE-8F01-B7FF5BCD2D88}" type="pres">
      <dgm:prSet presAssocID="{8D5F1A3A-6A86-4A59-AC78-85D53994294E}" presName="root" presStyleCnt="0">
        <dgm:presLayoutVars>
          <dgm:dir/>
          <dgm:resizeHandles val="exact"/>
        </dgm:presLayoutVars>
      </dgm:prSet>
      <dgm:spPr/>
    </dgm:pt>
    <dgm:pt modelId="{4B58A147-F920-4314-BB18-9C4F624BA511}" type="pres">
      <dgm:prSet presAssocID="{8D5F1A3A-6A86-4A59-AC78-85D53994294E}" presName="container" presStyleCnt="0">
        <dgm:presLayoutVars>
          <dgm:dir/>
          <dgm:resizeHandles val="exact"/>
        </dgm:presLayoutVars>
      </dgm:prSet>
      <dgm:spPr/>
    </dgm:pt>
    <dgm:pt modelId="{582A9FD7-59E0-43A9-A3AE-0D8A28370B70}" type="pres">
      <dgm:prSet presAssocID="{04DDF115-D28C-4AA5-8436-DC2859B6F503}" presName="compNode" presStyleCnt="0"/>
      <dgm:spPr/>
    </dgm:pt>
    <dgm:pt modelId="{139D3826-C64C-462E-B707-BCA7110D3E92}" type="pres">
      <dgm:prSet presAssocID="{04DDF115-D28C-4AA5-8436-DC2859B6F503}" presName="iconBgRect" presStyleLbl="bgShp" presStyleIdx="0" presStyleCnt="4"/>
      <dgm:spPr/>
    </dgm:pt>
    <dgm:pt modelId="{649DB3F0-B881-41DF-92AA-1915F0AB8372}" type="pres">
      <dgm:prSet presAssocID="{04DDF115-D28C-4AA5-8436-DC2859B6F503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ongue Face with Solid Fill"/>
        </a:ext>
      </dgm:extLst>
    </dgm:pt>
    <dgm:pt modelId="{6C06C843-AD91-4DC4-B723-D15F3C053518}" type="pres">
      <dgm:prSet presAssocID="{04DDF115-D28C-4AA5-8436-DC2859B6F503}" presName="spaceRect" presStyleCnt="0"/>
      <dgm:spPr/>
    </dgm:pt>
    <dgm:pt modelId="{41DE0448-E0C5-41A0-89DB-BCF34EEE2CAF}" type="pres">
      <dgm:prSet presAssocID="{04DDF115-D28C-4AA5-8436-DC2859B6F503}" presName="textRect" presStyleLbl="revTx" presStyleIdx="0" presStyleCnt="4">
        <dgm:presLayoutVars>
          <dgm:chMax val="1"/>
          <dgm:chPref val="1"/>
        </dgm:presLayoutVars>
      </dgm:prSet>
      <dgm:spPr/>
    </dgm:pt>
    <dgm:pt modelId="{29DCABC2-9888-4D9A-B501-2857E5BADC6A}" type="pres">
      <dgm:prSet presAssocID="{C4D843FC-D5CE-40BB-BFEC-3F9E6A0749F8}" presName="sibTrans" presStyleLbl="sibTrans2D1" presStyleIdx="0" presStyleCnt="0"/>
      <dgm:spPr/>
    </dgm:pt>
    <dgm:pt modelId="{EE3040FF-0D44-4033-863B-7E5789544FAD}" type="pres">
      <dgm:prSet presAssocID="{E07D588C-BF31-41D1-9670-BEA1131C97C2}" presName="compNode" presStyleCnt="0"/>
      <dgm:spPr/>
    </dgm:pt>
    <dgm:pt modelId="{D71809F1-8790-421C-A977-3E0AEDA429E3}" type="pres">
      <dgm:prSet presAssocID="{E07D588C-BF31-41D1-9670-BEA1131C97C2}" presName="iconBgRect" presStyleLbl="bgShp" presStyleIdx="1" presStyleCnt="4"/>
      <dgm:spPr/>
    </dgm:pt>
    <dgm:pt modelId="{5D4096B6-D507-46A3-858A-1B4235D5E60B}" type="pres">
      <dgm:prSet presAssocID="{E07D588C-BF31-41D1-9670-BEA1131C97C2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ærer"/>
        </a:ext>
      </dgm:extLst>
    </dgm:pt>
    <dgm:pt modelId="{2D06F53B-9B6C-4775-9A97-3016D7C7535B}" type="pres">
      <dgm:prSet presAssocID="{E07D588C-BF31-41D1-9670-BEA1131C97C2}" presName="spaceRect" presStyleCnt="0"/>
      <dgm:spPr/>
    </dgm:pt>
    <dgm:pt modelId="{CE18C299-738E-4135-9EAC-2D0BF7A0E514}" type="pres">
      <dgm:prSet presAssocID="{E07D588C-BF31-41D1-9670-BEA1131C97C2}" presName="textRect" presStyleLbl="revTx" presStyleIdx="1" presStyleCnt="4">
        <dgm:presLayoutVars>
          <dgm:chMax val="1"/>
          <dgm:chPref val="1"/>
        </dgm:presLayoutVars>
      </dgm:prSet>
      <dgm:spPr/>
    </dgm:pt>
    <dgm:pt modelId="{2D5F2D74-7F2D-4E01-BA3C-E8687C6FE7B6}" type="pres">
      <dgm:prSet presAssocID="{8D5D628B-A95D-4E2E-8033-1B08176328B5}" presName="sibTrans" presStyleLbl="sibTrans2D1" presStyleIdx="0" presStyleCnt="0"/>
      <dgm:spPr/>
    </dgm:pt>
    <dgm:pt modelId="{3A3DBE81-5F9F-4FFE-82A8-E94553AE19F6}" type="pres">
      <dgm:prSet presAssocID="{F3FB0025-67BB-4034-9537-5245490EDC89}" presName="compNode" presStyleCnt="0"/>
      <dgm:spPr/>
    </dgm:pt>
    <dgm:pt modelId="{D9F2C651-7CDE-40EF-B55D-934F04861AAB}" type="pres">
      <dgm:prSet presAssocID="{F3FB0025-67BB-4034-9537-5245490EDC89}" presName="iconBgRect" presStyleLbl="bgShp" presStyleIdx="2" presStyleCnt="4"/>
      <dgm:spPr/>
    </dgm:pt>
    <dgm:pt modelId="{B257AAC7-3B22-45C5-A234-A2F37D428F25}" type="pres">
      <dgm:prSet presAssocID="{F3FB0025-67BB-4034-9537-5245490EDC89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aduation Cap"/>
        </a:ext>
      </dgm:extLst>
    </dgm:pt>
    <dgm:pt modelId="{23407EB5-F9CF-488F-ABDF-A4BBB1DA7AF6}" type="pres">
      <dgm:prSet presAssocID="{F3FB0025-67BB-4034-9537-5245490EDC89}" presName="spaceRect" presStyleCnt="0"/>
      <dgm:spPr/>
    </dgm:pt>
    <dgm:pt modelId="{D5EAD6CE-77CE-4399-B99E-295592A03655}" type="pres">
      <dgm:prSet presAssocID="{F3FB0025-67BB-4034-9537-5245490EDC89}" presName="textRect" presStyleLbl="revTx" presStyleIdx="2" presStyleCnt="4">
        <dgm:presLayoutVars>
          <dgm:chMax val="1"/>
          <dgm:chPref val="1"/>
        </dgm:presLayoutVars>
      </dgm:prSet>
      <dgm:spPr/>
    </dgm:pt>
    <dgm:pt modelId="{256ABF86-D425-4604-8481-5B2BDB7D8061}" type="pres">
      <dgm:prSet presAssocID="{C5F8425A-6BA5-46EF-806C-BEA48FE160C8}" presName="sibTrans" presStyleLbl="sibTrans2D1" presStyleIdx="0" presStyleCnt="0"/>
      <dgm:spPr/>
    </dgm:pt>
    <dgm:pt modelId="{970390F6-4D23-449E-A933-10A430C536BD}" type="pres">
      <dgm:prSet presAssocID="{B8622ADE-9681-40E4-8A4C-5266858A9FE4}" presName="compNode" presStyleCnt="0"/>
      <dgm:spPr/>
    </dgm:pt>
    <dgm:pt modelId="{77FC0141-288C-4A88-A197-96EA339F49CF}" type="pres">
      <dgm:prSet presAssocID="{B8622ADE-9681-40E4-8A4C-5266858A9FE4}" presName="iconBgRect" presStyleLbl="bgShp" presStyleIdx="3" presStyleCnt="4"/>
      <dgm:spPr/>
    </dgm:pt>
    <dgm:pt modelId="{9F37E8E0-33D7-4B97-B303-1C237756DDBD}" type="pres">
      <dgm:prSet presAssocID="{B8622ADE-9681-40E4-8A4C-5266858A9FE4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nfused Person"/>
        </a:ext>
      </dgm:extLst>
    </dgm:pt>
    <dgm:pt modelId="{2B2F0A3D-C4AA-4093-B8BD-6D66F4ADBBBF}" type="pres">
      <dgm:prSet presAssocID="{B8622ADE-9681-40E4-8A4C-5266858A9FE4}" presName="spaceRect" presStyleCnt="0"/>
      <dgm:spPr/>
    </dgm:pt>
    <dgm:pt modelId="{19DD5042-436C-4D59-84C8-ECA9CF8945F3}" type="pres">
      <dgm:prSet presAssocID="{B8622ADE-9681-40E4-8A4C-5266858A9FE4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A8DF570E-43C0-49E4-864B-048DAADF25D9}" srcId="{8D5F1A3A-6A86-4A59-AC78-85D53994294E}" destId="{F3FB0025-67BB-4034-9537-5245490EDC89}" srcOrd="2" destOrd="0" parTransId="{D2091179-980F-4E8A-80EE-B1DF57636C49}" sibTransId="{C5F8425A-6BA5-46EF-806C-BEA48FE160C8}"/>
    <dgm:cxn modelId="{6C8C401B-6808-4AAC-A9B6-FB7154F30E39}" type="presOf" srcId="{F3FB0025-67BB-4034-9537-5245490EDC89}" destId="{D5EAD6CE-77CE-4399-B99E-295592A03655}" srcOrd="0" destOrd="0" presId="urn:microsoft.com/office/officeart/2018/2/layout/IconCircleList"/>
    <dgm:cxn modelId="{8E32461E-996A-43F7-962A-4534F40D1E3A}" type="presOf" srcId="{C4D843FC-D5CE-40BB-BFEC-3F9E6A0749F8}" destId="{29DCABC2-9888-4D9A-B501-2857E5BADC6A}" srcOrd="0" destOrd="0" presId="urn:microsoft.com/office/officeart/2018/2/layout/IconCircleList"/>
    <dgm:cxn modelId="{0095B228-532C-4C91-BD6B-D222DDBB577B}" type="presOf" srcId="{8D5F1A3A-6A86-4A59-AC78-85D53994294E}" destId="{B2E54C71-7E35-40BE-8F01-B7FF5BCD2D88}" srcOrd="0" destOrd="0" presId="urn:microsoft.com/office/officeart/2018/2/layout/IconCircleList"/>
    <dgm:cxn modelId="{14ACAE60-5939-41FC-836A-BA7FBACF864D}" type="presOf" srcId="{8D5D628B-A95D-4E2E-8033-1B08176328B5}" destId="{2D5F2D74-7F2D-4E01-BA3C-E8687C6FE7B6}" srcOrd="0" destOrd="0" presId="urn:microsoft.com/office/officeart/2018/2/layout/IconCircleList"/>
    <dgm:cxn modelId="{6C38B04C-7D5A-4DF7-BED1-6C0671EF0557}" srcId="{8D5F1A3A-6A86-4A59-AC78-85D53994294E}" destId="{04DDF115-D28C-4AA5-8436-DC2859B6F503}" srcOrd="0" destOrd="0" parTransId="{99802643-4F73-462A-8CD5-241CBCB14F43}" sibTransId="{C4D843FC-D5CE-40BB-BFEC-3F9E6A0749F8}"/>
    <dgm:cxn modelId="{53C87281-F591-41B3-B909-5F01D4165FAE}" type="presOf" srcId="{E07D588C-BF31-41D1-9670-BEA1131C97C2}" destId="{CE18C299-738E-4135-9EAC-2D0BF7A0E514}" srcOrd="0" destOrd="0" presId="urn:microsoft.com/office/officeart/2018/2/layout/IconCircleList"/>
    <dgm:cxn modelId="{34C8A4AB-F2FB-42DE-8E84-4682A7A3962A}" type="presOf" srcId="{04DDF115-D28C-4AA5-8436-DC2859B6F503}" destId="{41DE0448-E0C5-41A0-89DB-BCF34EEE2CAF}" srcOrd="0" destOrd="0" presId="urn:microsoft.com/office/officeart/2018/2/layout/IconCircleList"/>
    <dgm:cxn modelId="{1D76F3B0-FEC5-42B0-B543-9C310A7F7B5A}" type="presOf" srcId="{B8622ADE-9681-40E4-8A4C-5266858A9FE4}" destId="{19DD5042-436C-4D59-84C8-ECA9CF8945F3}" srcOrd="0" destOrd="0" presId="urn:microsoft.com/office/officeart/2018/2/layout/IconCircleList"/>
    <dgm:cxn modelId="{7AA79BC8-CB98-448D-B597-0940D42AD461}" type="presOf" srcId="{C5F8425A-6BA5-46EF-806C-BEA48FE160C8}" destId="{256ABF86-D425-4604-8481-5B2BDB7D8061}" srcOrd="0" destOrd="0" presId="urn:microsoft.com/office/officeart/2018/2/layout/IconCircleList"/>
    <dgm:cxn modelId="{7C237EE4-9F5F-4402-BBA9-B956884000A1}" srcId="{8D5F1A3A-6A86-4A59-AC78-85D53994294E}" destId="{E07D588C-BF31-41D1-9670-BEA1131C97C2}" srcOrd="1" destOrd="0" parTransId="{7300C40D-3637-4165-8CA6-BAC1DC27E9AA}" sibTransId="{8D5D628B-A95D-4E2E-8033-1B08176328B5}"/>
    <dgm:cxn modelId="{2A5B43F0-3BF1-4DE4-94A0-AEFE0ADD0773}" srcId="{8D5F1A3A-6A86-4A59-AC78-85D53994294E}" destId="{B8622ADE-9681-40E4-8A4C-5266858A9FE4}" srcOrd="3" destOrd="0" parTransId="{16DEE629-F5FA-4C95-9F7D-48661EF96C6E}" sibTransId="{66CA476F-9AC1-4BF4-8AD2-1EEE710089A1}"/>
    <dgm:cxn modelId="{4F5B06BA-3F9B-429D-911D-D07C61D9778E}" type="presParOf" srcId="{B2E54C71-7E35-40BE-8F01-B7FF5BCD2D88}" destId="{4B58A147-F920-4314-BB18-9C4F624BA511}" srcOrd="0" destOrd="0" presId="urn:microsoft.com/office/officeart/2018/2/layout/IconCircleList"/>
    <dgm:cxn modelId="{638F5478-E80B-417F-A2CF-4851B4F191A2}" type="presParOf" srcId="{4B58A147-F920-4314-BB18-9C4F624BA511}" destId="{582A9FD7-59E0-43A9-A3AE-0D8A28370B70}" srcOrd="0" destOrd="0" presId="urn:microsoft.com/office/officeart/2018/2/layout/IconCircleList"/>
    <dgm:cxn modelId="{88E3587A-C175-4CEB-A87B-63042095BDEF}" type="presParOf" srcId="{582A9FD7-59E0-43A9-A3AE-0D8A28370B70}" destId="{139D3826-C64C-462E-B707-BCA7110D3E92}" srcOrd="0" destOrd="0" presId="urn:microsoft.com/office/officeart/2018/2/layout/IconCircleList"/>
    <dgm:cxn modelId="{FB049F9E-5584-4EBB-8927-51A6561EC594}" type="presParOf" srcId="{582A9FD7-59E0-43A9-A3AE-0D8A28370B70}" destId="{649DB3F0-B881-41DF-92AA-1915F0AB8372}" srcOrd="1" destOrd="0" presId="urn:microsoft.com/office/officeart/2018/2/layout/IconCircleList"/>
    <dgm:cxn modelId="{0D1E5D6A-397A-43E7-8B1A-CCF816687ABB}" type="presParOf" srcId="{582A9FD7-59E0-43A9-A3AE-0D8A28370B70}" destId="{6C06C843-AD91-4DC4-B723-D15F3C053518}" srcOrd="2" destOrd="0" presId="urn:microsoft.com/office/officeart/2018/2/layout/IconCircleList"/>
    <dgm:cxn modelId="{62457245-AC5F-440A-920B-9A8496163B1A}" type="presParOf" srcId="{582A9FD7-59E0-43A9-A3AE-0D8A28370B70}" destId="{41DE0448-E0C5-41A0-89DB-BCF34EEE2CAF}" srcOrd="3" destOrd="0" presId="urn:microsoft.com/office/officeart/2018/2/layout/IconCircleList"/>
    <dgm:cxn modelId="{41CC3C7C-7E44-4D79-AE3C-9B18267F6705}" type="presParOf" srcId="{4B58A147-F920-4314-BB18-9C4F624BA511}" destId="{29DCABC2-9888-4D9A-B501-2857E5BADC6A}" srcOrd="1" destOrd="0" presId="urn:microsoft.com/office/officeart/2018/2/layout/IconCircleList"/>
    <dgm:cxn modelId="{5DC04504-2EA2-4B7F-A5BD-9101DBE90386}" type="presParOf" srcId="{4B58A147-F920-4314-BB18-9C4F624BA511}" destId="{EE3040FF-0D44-4033-863B-7E5789544FAD}" srcOrd="2" destOrd="0" presId="urn:microsoft.com/office/officeart/2018/2/layout/IconCircleList"/>
    <dgm:cxn modelId="{75E60986-893A-4882-AFDB-1D1A5D992E27}" type="presParOf" srcId="{EE3040FF-0D44-4033-863B-7E5789544FAD}" destId="{D71809F1-8790-421C-A977-3E0AEDA429E3}" srcOrd="0" destOrd="0" presId="urn:microsoft.com/office/officeart/2018/2/layout/IconCircleList"/>
    <dgm:cxn modelId="{6523E54D-CC9E-4B69-A98C-5514024DD573}" type="presParOf" srcId="{EE3040FF-0D44-4033-863B-7E5789544FAD}" destId="{5D4096B6-D507-46A3-858A-1B4235D5E60B}" srcOrd="1" destOrd="0" presId="urn:microsoft.com/office/officeart/2018/2/layout/IconCircleList"/>
    <dgm:cxn modelId="{12904FFB-24E3-4EBF-811A-61469F3FEFCA}" type="presParOf" srcId="{EE3040FF-0D44-4033-863B-7E5789544FAD}" destId="{2D06F53B-9B6C-4775-9A97-3016D7C7535B}" srcOrd="2" destOrd="0" presId="urn:microsoft.com/office/officeart/2018/2/layout/IconCircleList"/>
    <dgm:cxn modelId="{A521F9AB-33E4-435D-847E-EF19B88EAB9C}" type="presParOf" srcId="{EE3040FF-0D44-4033-863B-7E5789544FAD}" destId="{CE18C299-738E-4135-9EAC-2D0BF7A0E514}" srcOrd="3" destOrd="0" presId="urn:microsoft.com/office/officeart/2018/2/layout/IconCircleList"/>
    <dgm:cxn modelId="{657D0E82-A6CC-4497-AD0E-FA2D18D7A0EE}" type="presParOf" srcId="{4B58A147-F920-4314-BB18-9C4F624BA511}" destId="{2D5F2D74-7F2D-4E01-BA3C-E8687C6FE7B6}" srcOrd="3" destOrd="0" presId="urn:microsoft.com/office/officeart/2018/2/layout/IconCircleList"/>
    <dgm:cxn modelId="{282E7703-30DE-41BC-A90F-1362DF80870E}" type="presParOf" srcId="{4B58A147-F920-4314-BB18-9C4F624BA511}" destId="{3A3DBE81-5F9F-4FFE-82A8-E94553AE19F6}" srcOrd="4" destOrd="0" presId="urn:microsoft.com/office/officeart/2018/2/layout/IconCircleList"/>
    <dgm:cxn modelId="{7519690A-4C9D-4A90-AEED-87DABE453A41}" type="presParOf" srcId="{3A3DBE81-5F9F-4FFE-82A8-E94553AE19F6}" destId="{D9F2C651-7CDE-40EF-B55D-934F04861AAB}" srcOrd="0" destOrd="0" presId="urn:microsoft.com/office/officeart/2018/2/layout/IconCircleList"/>
    <dgm:cxn modelId="{43CCC899-76A1-4DBE-BDFA-508709CBDD99}" type="presParOf" srcId="{3A3DBE81-5F9F-4FFE-82A8-E94553AE19F6}" destId="{B257AAC7-3B22-45C5-A234-A2F37D428F25}" srcOrd="1" destOrd="0" presId="urn:microsoft.com/office/officeart/2018/2/layout/IconCircleList"/>
    <dgm:cxn modelId="{EF934565-4C5A-4FBD-93E7-A460357740BC}" type="presParOf" srcId="{3A3DBE81-5F9F-4FFE-82A8-E94553AE19F6}" destId="{23407EB5-F9CF-488F-ABDF-A4BBB1DA7AF6}" srcOrd="2" destOrd="0" presId="urn:microsoft.com/office/officeart/2018/2/layout/IconCircleList"/>
    <dgm:cxn modelId="{FE7609A8-9909-4B9C-8F0A-F165FADD466F}" type="presParOf" srcId="{3A3DBE81-5F9F-4FFE-82A8-E94553AE19F6}" destId="{D5EAD6CE-77CE-4399-B99E-295592A03655}" srcOrd="3" destOrd="0" presId="urn:microsoft.com/office/officeart/2018/2/layout/IconCircleList"/>
    <dgm:cxn modelId="{DED66B6C-9E40-41A4-B968-68DD3EC9C865}" type="presParOf" srcId="{4B58A147-F920-4314-BB18-9C4F624BA511}" destId="{256ABF86-D425-4604-8481-5B2BDB7D8061}" srcOrd="5" destOrd="0" presId="urn:microsoft.com/office/officeart/2018/2/layout/IconCircleList"/>
    <dgm:cxn modelId="{E49EC2AC-BE08-4652-95C5-7F519EE7E2C2}" type="presParOf" srcId="{4B58A147-F920-4314-BB18-9C4F624BA511}" destId="{970390F6-4D23-449E-A933-10A430C536BD}" srcOrd="6" destOrd="0" presId="urn:microsoft.com/office/officeart/2018/2/layout/IconCircleList"/>
    <dgm:cxn modelId="{8C41283F-B231-4001-A76A-F36C93D92494}" type="presParOf" srcId="{970390F6-4D23-449E-A933-10A430C536BD}" destId="{77FC0141-288C-4A88-A197-96EA339F49CF}" srcOrd="0" destOrd="0" presId="urn:microsoft.com/office/officeart/2018/2/layout/IconCircleList"/>
    <dgm:cxn modelId="{F364523E-D854-475E-BE1D-44BA780F96FD}" type="presParOf" srcId="{970390F6-4D23-449E-A933-10A430C536BD}" destId="{9F37E8E0-33D7-4B97-B303-1C237756DDBD}" srcOrd="1" destOrd="0" presId="urn:microsoft.com/office/officeart/2018/2/layout/IconCircleList"/>
    <dgm:cxn modelId="{937CF24A-631C-4835-8D65-928C0C7F9F91}" type="presParOf" srcId="{970390F6-4D23-449E-A933-10A430C536BD}" destId="{2B2F0A3D-C4AA-4093-B8BD-6D66F4ADBBBF}" srcOrd="2" destOrd="0" presId="urn:microsoft.com/office/officeart/2018/2/layout/IconCircleList"/>
    <dgm:cxn modelId="{0D9221CE-F4F8-42DE-9EB1-766EA61502E2}" type="presParOf" srcId="{970390F6-4D23-449E-A933-10A430C536BD}" destId="{19DD5042-436C-4D59-84C8-ECA9CF8945F3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9D3826-C64C-462E-B707-BCA7110D3E92}">
      <dsp:nvSpPr>
        <dsp:cNvPr id="0" name=""/>
        <dsp:cNvSpPr/>
      </dsp:nvSpPr>
      <dsp:spPr>
        <a:xfrm>
          <a:off x="282221" y="368029"/>
          <a:ext cx="1371985" cy="1371985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9DB3F0-B881-41DF-92AA-1915F0AB8372}">
      <dsp:nvSpPr>
        <dsp:cNvPr id="0" name=""/>
        <dsp:cNvSpPr/>
      </dsp:nvSpPr>
      <dsp:spPr>
        <a:xfrm>
          <a:off x="570337" y="656145"/>
          <a:ext cx="795751" cy="79575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DE0448-E0C5-41A0-89DB-BCF34EEE2CAF}">
      <dsp:nvSpPr>
        <dsp:cNvPr id="0" name=""/>
        <dsp:cNvSpPr/>
      </dsp:nvSpPr>
      <dsp:spPr>
        <a:xfrm>
          <a:off x="1948202" y="368029"/>
          <a:ext cx="3233964" cy="13719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600" kern="1200"/>
            <a:t>Tavse elever: Vanskeligt for lærere at håndtere følelsesmæssige reaktioner (indre holdt) (let at overse, svært at åbne op)</a:t>
          </a:r>
          <a:endParaRPr lang="en-US" sz="1600" kern="1200"/>
        </a:p>
      </dsp:txBody>
      <dsp:txXfrm>
        <a:off x="1948202" y="368029"/>
        <a:ext cx="3233964" cy="1371985"/>
      </dsp:txXfrm>
    </dsp:sp>
    <dsp:sp modelId="{D71809F1-8790-421C-A977-3E0AEDA429E3}">
      <dsp:nvSpPr>
        <dsp:cNvPr id="0" name=""/>
        <dsp:cNvSpPr/>
      </dsp:nvSpPr>
      <dsp:spPr>
        <a:xfrm>
          <a:off x="5745661" y="368029"/>
          <a:ext cx="1371985" cy="1371985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4096B6-D507-46A3-858A-1B4235D5E60B}">
      <dsp:nvSpPr>
        <dsp:cNvPr id="0" name=""/>
        <dsp:cNvSpPr/>
      </dsp:nvSpPr>
      <dsp:spPr>
        <a:xfrm>
          <a:off x="6033778" y="656145"/>
          <a:ext cx="795751" cy="79575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18C299-738E-4135-9EAC-2D0BF7A0E514}">
      <dsp:nvSpPr>
        <dsp:cNvPr id="0" name=""/>
        <dsp:cNvSpPr/>
      </dsp:nvSpPr>
      <dsp:spPr>
        <a:xfrm>
          <a:off x="7411643" y="368029"/>
          <a:ext cx="3233964" cy="13719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600" kern="1200"/>
            <a:t>Lærerne er generelt ikke bekymrede over at undervise i CH-emner - men nogle »går forsigtigt« til værks omkring visse emner.</a:t>
          </a:r>
          <a:endParaRPr lang="en-US" sz="1600" kern="1200"/>
        </a:p>
      </dsp:txBody>
      <dsp:txXfrm>
        <a:off x="7411643" y="368029"/>
        <a:ext cx="3233964" cy="1371985"/>
      </dsp:txXfrm>
    </dsp:sp>
    <dsp:sp modelId="{D9F2C651-7CDE-40EF-B55D-934F04861AAB}">
      <dsp:nvSpPr>
        <dsp:cNvPr id="0" name=""/>
        <dsp:cNvSpPr/>
      </dsp:nvSpPr>
      <dsp:spPr>
        <a:xfrm>
          <a:off x="282221" y="2452790"/>
          <a:ext cx="1371985" cy="1371985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57AAC7-3B22-45C5-A234-A2F37D428F25}">
      <dsp:nvSpPr>
        <dsp:cNvPr id="0" name=""/>
        <dsp:cNvSpPr/>
      </dsp:nvSpPr>
      <dsp:spPr>
        <a:xfrm>
          <a:off x="570337" y="2740907"/>
          <a:ext cx="795751" cy="79575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EAD6CE-77CE-4399-B99E-295592A03655}">
      <dsp:nvSpPr>
        <dsp:cNvPr id="0" name=""/>
        <dsp:cNvSpPr/>
      </dsp:nvSpPr>
      <dsp:spPr>
        <a:xfrm>
          <a:off x="1948202" y="2452790"/>
          <a:ext cx="3233964" cy="13719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600" kern="1200"/>
            <a:t>Udfordring: At fremme undervisning, der er inkluderende, anerkender og respekterer den »anden«, det andet synspunkt, er vanskeligt, hvis/når eleverne forbliver tavse.</a:t>
          </a:r>
          <a:endParaRPr lang="en-US" sz="1600" kern="1200"/>
        </a:p>
      </dsp:txBody>
      <dsp:txXfrm>
        <a:off x="1948202" y="2452790"/>
        <a:ext cx="3233964" cy="1371985"/>
      </dsp:txXfrm>
    </dsp:sp>
    <dsp:sp modelId="{77FC0141-288C-4A88-A197-96EA339F49CF}">
      <dsp:nvSpPr>
        <dsp:cNvPr id="0" name=""/>
        <dsp:cNvSpPr/>
      </dsp:nvSpPr>
      <dsp:spPr>
        <a:xfrm>
          <a:off x="5745661" y="2452790"/>
          <a:ext cx="1371985" cy="1371985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37E8E0-33D7-4B97-B303-1C237756DDBD}">
      <dsp:nvSpPr>
        <dsp:cNvPr id="0" name=""/>
        <dsp:cNvSpPr/>
      </dsp:nvSpPr>
      <dsp:spPr>
        <a:xfrm>
          <a:off x="6033778" y="2740907"/>
          <a:ext cx="795751" cy="79575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DD5042-436C-4D59-84C8-ECA9CF8945F3}">
      <dsp:nvSpPr>
        <dsp:cNvPr id="0" name=""/>
        <dsp:cNvSpPr/>
      </dsp:nvSpPr>
      <dsp:spPr>
        <a:xfrm>
          <a:off x="7411643" y="2452790"/>
          <a:ext cx="3233964" cy="13719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600" kern="1200"/>
            <a:t>Udfordring: »at respektere den anden« vs. »at turde sige min mening uden at blive kritiseret« = en balance (hvordan understøtter man didaktisk?)</a:t>
          </a:r>
          <a:endParaRPr lang="en-US" sz="1600" kern="1200"/>
        </a:p>
      </dsp:txBody>
      <dsp:txXfrm>
        <a:off x="7411643" y="2452790"/>
        <a:ext cx="3233964" cy="13719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60422B-63A2-45B4-A061-0DD5BD457DE0}" type="datetimeFigureOut">
              <a:rPr lang="da-DK" smtClean="0"/>
              <a:t>20-05-2024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684981-5254-4403-A8CD-23A1B82434E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84633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7f5cbf0c10_1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7f5cbf0c10_1_76:notes"/>
          <p:cNvSpPr txBox="1">
            <a:spLocks noGrp="1"/>
          </p:cNvSpPr>
          <p:nvPr>
            <p:ph type="body" idx="1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176309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7208efa918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7208efa918_0_20:notes"/>
          <p:cNvSpPr txBox="1">
            <a:spLocks noGrp="1"/>
          </p:cNvSpPr>
          <p:nvPr>
            <p:ph type="body" idx="1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721783eb13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721783eb13_0_1:notes"/>
          <p:cNvSpPr txBox="1">
            <a:spLocks noGrp="1"/>
          </p:cNvSpPr>
          <p:nvPr>
            <p:ph type="body" idx="1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bce586fe70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2bce586fe70_0_9:notes"/>
          <p:cNvSpPr txBox="1">
            <a:spLocks noGrp="1"/>
          </p:cNvSpPr>
          <p:nvPr>
            <p:ph type="body" idx="1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bce586fe70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2bce586fe70_0_50:notes"/>
          <p:cNvSpPr txBox="1">
            <a:spLocks noGrp="1"/>
          </p:cNvSpPr>
          <p:nvPr>
            <p:ph type="body" idx="1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bce586fe70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bce586fe70_0_37:notes"/>
          <p:cNvSpPr txBox="1">
            <a:spLocks noGrp="1"/>
          </p:cNvSpPr>
          <p:nvPr>
            <p:ph type="body" idx="1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bce586fe70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2bce586fe70_0_15:notes"/>
          <p:cNvSpPr txBox="1">
            <a:spLocks noGrp="1"/>
          </p:cNvSpPr>
          <p:nvPr>
            <p:ph type="body" idx="1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2bb8caa65ef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2bb8caa65ef_0_12:notes"/>
          <p:cNvSpPr txBox="1">
            <a:spLocks noGrp="1"/>
          </p:cNvSpPr>
          <p:nvPr>
            <p:ph type="body" idx="1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7f5cbf0c10_1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7f5cbf0c10_1_76:notes"/>
          <p:cNvSpPr txBox="1">
            <a:spLocks noGrp="1"/>
          </p:cNvSpPr>
          <p:nvPr>
            <p:ph type="body" idx="1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DA4A65-1AA3-2424-F3A6-A96F013611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66C9EBF7-4F22-7FF2-61CB-0DE0480DB4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0E92168-3ABF-11C2-943A-D003853B3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5C514-3762-415E-B1DE-77DF1BE86645}" type="datetimeFigureOut">
              <a:rPr lang="da-DK" smtClean="0"/>
              <a:t>20-05-2024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8B42ED4-9382-084A-9932-F7ECA99EC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0DABAD0-C289-54DE-5B6B-BF958B57D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8A0E7-6693-4251-9C8D-95CAF090F18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91462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A51100-94C1-92F8-E0CD-73A299605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A4741A2B-4769-9089-81AC-40F9D63172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B2F8D04-6CE4-B475-B5FB-E6208547B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5C514-3762-415E-B1DE-77DF1BE86645}" type="datetimeFigureOut">
              <a:rPr lang="da-DK" smtClean="0"/>
              <a:t>20-05-2024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788F81F-BD12-E811-81C8-0B4FFCCD5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67293CB-8DB5-FCF6-A046-669CFC0D2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8A0E7-6693-4251-9C8D-95CAF090F18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7251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8C536270-5AEB-581E-A21A-859DDD2FDB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E3F8429F-8FC4-E238-1317-AAEAC7B0F7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AED3038-70DA-D6F3-8BF2-DCA90D6AB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5C514-3762-415E-B1DE-77DF1BE86645}" type="datetimeFigureOut">
              <a:rPr lang="da-DK" smtClean="0"/>
              <a:t>20-05-2024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3129737-C206-8F88-5A2F-080946365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95BA81D-9D9C-9950-AD27-8E8F88B6B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8A0E7-6693-4251-9C8D-95CAF090F18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417944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58AB"/>
              </a:buClr>
              <a:buSzPts val="2800"/>
              <a:buFont typeface="Source Sans Pro"/>
              <a:buNone/>
              <a:defRPr>
                <a:solidFill>
                  <a:srgbClr val="0058A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sldNum" idx="12"/>
          </p:nvPr>
        </p:nvSpPr>
        <p:spPr>
          <a:xfrm>
            <a:off x="11296611" y="6273040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240690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>
            <a:spLocks noGrp="1"/>
          </p:cNvSpPr>
          <p:nvPr>
            <p:ph type="sldNum" idx="12"/>
          </p:nvPr>
        </p:nvSpPr>
        <p:spPr>
          <a:xfrm>
            <a:off x="11296611" y="6273040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63" name="Google Shape;63;p15"/>
          <p:cNvSpPr/>
          <p:nvPr/>
        </p:nvSpPr>
        <p:spPr>
          <a:xfrm>
            <a:off x="10644900" y="5624933"/>
            <a:ext cx="1080800" cy="1288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786404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B3C6E0-27EF-E074-A701-ECE9FEBAC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106C6D6-7A7F-3253-CFA8-A8A4582A99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6B50E07B-406B-5570-37E6-3E00096FA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5C514-3762-415E-B1DE-77DF1BE86645}" type="datetimeFigureOut">
              <a:rPr lang="da-DK" smtClean="0"/>
              <a:t>20-05-2024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895DC5B-3124-D97F-5106-4152BD15B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F575B28-AA39-B8E9-F4B5-F008E63B0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8A0E7-6693-4251-9C8D-95CAF090F18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07705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E66487-781E-7A3B-3A34-8D4E27F69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2AD6F75A-9129-CD8C-995E-7A73834D06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60D85F25-EF3A-B30C-41FE-CD92BF8D6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5C514-3762-415E-B1DE-77DF1BE86645}" type="datetimeFigureOut">
              <a:rPr lang="da-DK" smtClean="0"/>
              <a:t>20-05-2024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C4FE0B31-4970-C6BA-8A46-C4F110141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6A68E80-3794-ACC4-DF42-1A4CAF1E3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8A0E7-6693-4251-9C8D-95CAF090F18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66960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CBA3CA-6BAE-B4F4-9D17-C4108F6F5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6EA7065-1EDE-0111-9D70-837CEFBA83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F7EA40BB-AE1E-1D45-3758-AAA5DEA944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0F86063E-F1E4-74B5-4D7F-7EF56D555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5C514-3762-415E-B1DE-77DF1BE86645}" type="datetimeFigureOut">
              <a:rPr lang="da-DK" smtClean="0"/>
              <a:t>20-05-2024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FB09B131-A48C-6CF0-DC7A-61CC165F9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CAB9B2F7-53AE-3513-1E1B-7D04D51F8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8A0E7-6693-4251-9C8D-95CAF090F18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84111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C43CBF-58A9-1DD9-9438-2712B1F5E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8FA32ACE-451E-FEA3-E597-52E52C2533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0CF75D67-4150-A1E5-9286-CE4EE53BC5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A3222F78-FC2D-6FB2-6B89-E488F4D93D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0B599200-4F80-8F71-F8D3-9B4885ECCA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22A0362E-F019-7375-0F48-61A63432D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5C514-3762-415E-B1DE-77DF1BE86645}" type="datetimeFigureOut">
              <a:rPr lang="da-DK" smtClean="0"/>
              <a:t>20-05-2024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5DC49754-94DF-8750-2E05-BE762C5B6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71478123-DEB3-33B6-DE42-7B355F531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8A0E7-6693-4251-9C8D-95CAF090F18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20092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43DB83-39A1-B372-996E-24C60387F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5D3E7F86-2CAC-A500-25B4-8E5C834CB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5C514-3762-415E-B1DE-77DF1BE86645}" type="datetimeFigureOut">
              <a:rPr lang="da-DK" smtClean="0"/>
              <a:t>20-05-2024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A60343C0-9FA8-690C-103E-6D916FDB5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2C00E877-0210-94F6-B609-BA265B61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8A0E7-6693-4251-9C8D-95CAF090F18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39966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E306590D-EB0F-C313-6811-832F4358B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5C514-3762-415E-B1DE-77DF1BE86645}" type="datetimeFigureOut">
              <a:rPr lang="da-DK" smtClean="0"/>
              <a:t>20-05-2024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793C7118-EF5D-47F6-5C4F-DA3BF8D7C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3BB2A6E5-25F8-053B-8FEB-8CE4BA999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8A0E7-6693-4251-9C8D-95CAF090F18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94605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AFF9FA-FA84-2A9D-410E-7C5985610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F5956DD-4096-3400-283B-707D87FB64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716BE63C-51A6-6A62-BF14-B924919FB6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66C6CE6E-0164-2D27-C51F-90F38A6C8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5C514-3762-415E-B1DE-77DF1BE86645}" type="datetimeFigureOut">
              <a:rPr lang="da-DK" smtClean="0"/>
              <a:t>20-05-2024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0E8B5D92-AE53-2D56-44D3-67D95159B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BC84ECA4-1970-D99D-7367-5D71349AC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8A0E7-6693-4251-9C8D-95CAF090F18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16182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47964A-1F39-28B2-0D9C-022256440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93C2D8D7-CB19-E4C7-6A96-EA102F8227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885039AB-E64A-1073-7C6E-D1E1C33203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D630FAD4-51E4-1D63-EAE2-9B05DDDEC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5C514-3762-415E-B1DE-77DF1BE86645}" type="datetimeFigureOut">
              <a:rPr lang="da-DK" smtClean="0"/>
              <a:t>20-05-2024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D10D287B-5B9E-4047-3A32-76D97D1B8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FE9F4F0E-2A28-9299-59CF-5CF99EF3B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8A0E7-6693-4251-9C8D-95CAF090F18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25466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50008EDA-A230-5C49-3314-8A91DCDEC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E16960B8-D824-B25D-CB92-E0788A928D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F24B7D8-4CAF-2029-CD16-06075236B7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5B5C514-3762-415E-B1DE-77DF1BE86645}" type="datetimeFigureOut">
              <a:rPr lang="da-DK" smtClean="0"/>
              <a:t>20-05-2024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A78875E-5E63-E878-EC85-ADB4E14DE3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4074F8F-2B69-5940-D86A-CA6676404E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9C8A0E7-6693-4251-9C8D-95CAF090F18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01995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049DD9"/>
              </a:gs>
              <a:gs pos="100000">
                <a:srgbClr val="044D8C"/>
              </a:gs>
            </a:gsLst>
            <a:lin ang="18900044" scaled="0"/>
          </a:gra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181" name="Google Shape;181;p33"/>
          <p:cNvGrpSpPr/>
          <p:nvPr/>
        </p:nvGrpSpPr>
        <p:grpSpPr>
          <a:xfrm>
            <a:off x="886817" y="-609767"/>
            <a:ext cx="1485700" cy="2950000"/>
            <a:chOff x="1800275" y="-457325"/>
            <a:chExt cx="1114275" cy="2212500"/>
          </a:xfrm>
        </p:grpSpPr>
        <p:sp>
          <p:nvSpPr>
            <p:cNvPr id="182" name="Google Shape;182;p33"/>
            <p:cNvSpPr/>
            <p:nvPr/>
          </p:nvSpPr>
          <p:spPr>
            <a:xfrm rot="10800000">
              <a:off x="1800275" y="-457325"/>
              <a:ext cx="1113900" cy="22125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rgbClr val="0319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pic>
          <p:nvPicPr>
            <p:cNvPr id="183" name="Google Shape;183;p33"/>
            <p:cNvPicPr preferRelativeResize="0"/>
            <p:nvPr/>
          </p:nvPicPr>
          <p:blipFill rotWithShape="1">
            <a:blip r:embed="rId3">
              <a:alphaModFix/>
            </a:blip>
            <a:srcRect l="932" r="932"/>
            <a:stretch/>
          </p:blipFill>
          <p:spPr>
            <a:xfrm>
              <a:off x="1800275" y="237816"/>
              <a:ext cx="1114275" cy="117934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84" name="Google Shape;184;p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037967" y="411579"/>
            <a:ext cx="1819928" cy="435400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33"/>
          <p:cNvSpPr txBox="1"/>
          <p:nvPr/>
        </p:nvSpPr>
        <p:spPr>
          <a:xfrm>
            <a:off x="886876" y="5655843"/>
            <a:ext cx="3492400" cy="4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 b="1" dirty="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contestedhistories.org</a:t>
            </a:r>
            <a:endParaRPr sz="2400" b="1" dirty="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86" name="Google Shape;186;p33"/>
          <p:cNvSpPr txBox="1"/>
          <p:nvPr/>
        </p:nvSpPr>
        <p:spPr>
          <a:xfrm>
            <a:off x="1207939" y="6068967"/>
            <a:ext cx="1542400" cy="4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1600">
                <a:solidFill>
                  <a:srgbClr val="FFFFFF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@contestedh</a:t>
            </a:r>
            <a:endParaRPr sz="1600">
              <a:solidFill>
                <a:srgbClr val="FFFFFF"/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</p:txBody>
      </p:sp>
      <p:pic>
        <p:nvPicPr>
          <p:cNvPr id="187" name="Google Shape;187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10624" y="6210366"/>
            <a:ext cx="256333" cy="2121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33"/>
          <p:cNvPicPr preferRelativeResize="0"/>
          <p:nvPr/>
        </p:nvPicPr>
        <p:blipFill rotWithShape="1">
          <a:blip r:embed="rId6">
            <a:alphaModFix/>
          </a:blip>
          <a:srcRect l="2279" t="-10129" r="17444" b="26412"/>
          <a:stretch/>
        </p:blipFill>
        <p:spPr>
          <a:xfrm>
            <a:off x="5334001" y="0"/>
            <a:ext cx="685800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33"/>
          <p:cNvSpPr txBox="1"/>
          <p:nvPr/>
        </p:nvSpPr>
        <p:spPr>
          <a:xfrm>
            <a:off x="3006661" y="6068967"/>
            <a:ext cx="3019200" cy="4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1600">
                <a:solidFill>
                  <a:schemeClr val="lt1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@contestedhistories</a:t>
            </a:r>
            <a:endParaRPr sz="1600">
              <a:solidFill>
                <a:schemeClr val="lt1"/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  <a:p>
            <a:endParaRPr sz="1600">
              <a:solidFill>
                <a:srgbClr val="FFFFFF"/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</p:txBody>
      </p:sp>
      <p:pic>
        <p:nvPicPr>
          <p:cNvPr id="190" name="Google Shape;190;p33"/>
          <p:cNvPicPr preferRelativeResize="0"/>
          <p:nvPr/>
        </p:nvPicPr>
        <p:blipFill rotWithShape="1">
          <a:blip r:embed="rId7">
            <a:alphaModFix/>
          </a:blip>
          <a:srcRect t="8623" b="8615"/>
          <a:stretch/>
        </p:blipFill>
        <p:spPr>
          <a:xfrm>
            <a:off x="2809358" y="6210366"/>
            <a:ext cx="256335" cy="212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10AF8CF7-AEE0-8DED-BF97-4DCFC9270EF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2644632"/>
            <a:ext cx="12192000" cy="1568736"/>
          </a:xfrm>
          <a:prstGeom prst="rect">
            <a:avLst/>
          </a:prstGeom>
        </p:spPr>
      </p:pic>
      <p:pic>
        <p:nvPicPr>
          <p:cNvPr id="2" name="Billede 1">
            <a:extLst>
              <a:ext uri="{FF2B5EF4-FFF2-40B4-BE49-F238E27FC236}">
                <a16:creationId xmlns:a16="http://schemas.microsoft.com/office/drawing/2014/main" id="{7937D11F-FA7E-5438-B295-665B1D56887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320059" y="4968453"/>
            <a:ext cx="1722634" cy="1722634"/>
          </a:xfrm>
          <a:prstGeom prst="rect">
            <a:avLst/>
          </a:prstGeom>
        </p:spPr>
      </p:pic>
      <p:sp>
        <p:nvSpPr>
          <p:cNvPr id="4" name="Rektangel: afrundede hjørner 3">
            <a:extLst>
              <a:ext uri="{FF2B5EF4-FFF2-40B4-BE49-F238E27FC236}">
                <a16:creationId xmlns:a16="http://schemas.microsoft.com/office/drawing/2014/main" id="{820B5A16-6430-38AE-B815-B228F438317E}"/>
              </a:ext>
            </a:extLst>
          </p:cNvPr>
          <p:cNvSpPr/>
          <p:nvPr/>
        </p:nvSpPr>
        <p:spPr>
          <a:xfrm>
            <a:off x="240732" y="3720209"/>
            <a:ext cx="3801438" cy="49315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Heidi Eskelund Knudsen HistorieLab</a:t>
            </a:r>
          </a:p>
        </p:txBody>
      </p:sp>
    </p:spTree>
    <p:extLst>
      <p:ext uri="{BB962C8B-B14F-4D97-AF65-F5344CB8AC3E}">
        <p14:creationId xmlns:p14="http://schemas.microsoft.com/office/powerpoint/2010/main" val="33557078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2" name="Rectangle 111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Google Shape;105;p21"/>
          <p:cNvSpPr txBox="1"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>
              <a:spcBef>
                <a:spcPct val="0"/>
              </a:spcBef>
            </a:pPr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Udvalgte åbne lærersvar</a:t>
            </a:r>
          </a:p>
        </p:txBody>
      </p:sp>
      <p:graphicFrame>
        <p:nvGraphicFramePr>
          <p:cNvPr id="108" name="Google Shape;106;p21">
            <a:extLst>
              <a:ext uri="{FF2B5EF4-FFF2-40B4-BE49-F238E27FC236}">
                <a16:creationId xmlns:a16="http://schemas.microsoft.com/office/drawing/2014/main" id="{1D25FB4A-663E-583D-1EE8-3B20F1BEFB7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24979211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0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dirty="0">
                <a:latin typeface="Nunito SemiBold"/>
                <a:ea typeface="Nunito SemiBold"/>
                <a:cs typeface="Nunito SemiBold"/>
                <a:sym typeface="Nunito SemiBold"/>
              </a:rPr>
              <a:t>Litteraturreview – nogle pointer (70 art)</a:t>
            </a:r>
            <a:endParaRPr dirty="0">
              <a:solidFill>
                <a:srgbClr val="7533FF"/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</p:txBody>
      </p:sp>
      <p:sp>
        <p:nvSpPr>
          <p:cNvPr id="161" name="Google Shape;161;p30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indent="-448722">
              <a:buClr>
                <a:srgbClr val="031926"/>
              </a:buClr>
              <a:buSzPts val="1700"/>
              <a:buChar char="❖"/>
            </a:pPr>
            <a:r>
              <a:rPr lang="da-DK" sz="2267" dirty="0">
                <a:solidFill>
                  <a:srgbClr val="031926"/>
                </a:solidFill>
              </a:rPr>
              <a:t>Lærerne er i fokus. Ikke elever/studerende.</a:t>
            </a:r>
          </a:p>
          <a:p>
            <a:pPr indent="-448722">
              <a:buClr>
                <a:srgbClr val="031926"/>
              </a:buClr>
              <a:buSzPts val="1700"/>
              <a:buChar char="❖"/>
            </a:pPr>
            <a:r>
              <a:rPr lang="da-DK" sz="2267" dirty="0">
                <a:solidFill>
                  <a:srgbClr val="031926"/>
                </a:solidFill>
              </a:rPr>
              <a:t>”</a:t>
            </a:r>
            <a:r>
              <a:rPr lang="da-DK" sz="2267" dirty="0" err="1">
                <a:solidFill>
                  <a:srgbClr val="031926"/>
                </a:solidFill>
              </a:rPr>
              <a:t>Contested</a:t>
            </a:r>
            <a:r>
              <a:rPr lang="da-DK" sz="2267" dirty="0">
                <a:solidFill>
                  <a:srgbClr val="031926"/>
                </a:solidFill>
              </a:rPr>
              <a:t> histories” - »kært barn, mange navne«: </a:t>
            </a:r>
            <a:r>
              <a:rPr lang="en-US" sz="2267" dirty="0">
                <a:solidFill>
                  <a:srgbClr val="031926"/>
                </a:solidFill>
              </a:rPr>
              <a:t>controversial issues, sensitive history, difficult history, tragic past, contested past, emotional history, conflictive history, traumatic past, contested historical narratives etc. etc.</a:t>
            </a:r>
          </a:p>
          <a:p>
            <a:pPr indent="-448722">
              <a:buClr>
                <a:srgbClr val="031926"/>
              </a:buClr>
              <a:buSzPts val="1700"/>
              <a:buChar char="❖"/>
            </a:pPr>
            <a:r>
              <a:rPr lang="da-DK" sz="2267" dirty="0">
                <a:solidFill>
                  <a:srgbClr val="031926"/>
                </a:solidFill>
              </a:rPr>
              <a:t>Mangel på fælles definition + mangel på interne referencer til lignende forskningsfelter. Forskning foregår i (uafhængige) undergrupper. </a:t>
            </a:r>
          </a:p>
          <a:p>
            <a:pPr indent="-448722">
              <a:buClr>
                <a:srgbClr val="031926"/>
              </a:buClr>
              <a:buSzPts val="1700"/>
              <a:buChar char="❖"/>
            </a:pPr>
            <a:r>
              <a:rPr lang="da-DK" sz="2267" dirty="0">
                <a:solidFill>
                  <a:srgbClr val="031926"/>
                </a:solidFill>
              </a:rPr>
              <a:t>Undervisning i CH = et spørgsmål om ‘</a:t>
            </a:r>
            <a:r>
              <a:rPr lang="da-DK" sz="2267" dirty="0" err="1">
                <a:solidFill>
                  <a:srgbClr val="031926"/>
                </a:solidFill>
              </a:rPr>
              <a:t>attraction</a:t>
            </a:r>
            <a:r>
              <a:rPr lang="da-DK" sz="2267" dirty="0">
                <a:solidFill>
                  <a:srgbClr val="031926"/>
                </a:solidFill>
              </a:rPr>
              <a:t> and appeal’(!)</a:t>
            </a:r>
          </a:p>
          <a:p>
            <a:pPr indent="-448722">
              <a:buClr>
                <a:srgbClr val="031926"/>
              </a:buClr>
              <a:buSzPts val="1700"/>
              <a:buChar char="❖"/>
            </a:pPr>
            <a:r>
              <a:rPr lang="da-DK" sz="2267" dirty="0">
                <a:solidFill>
                  <a:srgbClr val="031926"/>
                </a:solidFill>
              </a:rPr>
              <a:t>CH: Tegn på konflikter mellem akademisk historiografi (historieskrivning) og sociale repræsentationer af indhold fra historiske narrativer (fra videnskab til samfund (</a:t>
            </a:r>
            <a:r>
              <a:rPr lang="da-DK" sz="2267" dirty="0" err="1">
                <a:solidFill>
                  <a:srgbClr val="031926"/>
                </a:solidFill>
              </a:rPr>
              <a:t>normativitet</a:t>
            </a:r>
            <a:r>
              <a:rPr lang="da-DK" sz="2267" dirty="0">
                <a:solidFill>
                  <a:srgbClr val="031926"/>
                </a:solidFill>
              </a:rPr>
              <a:t>))</a:t>
            </a:r>
          </a:p>
          <a:p>
            <a:pPr indent="-448722">
              <a:buClr>
                <a:srgbClr val="031926"/>
              </a:buClr>
              <a:buSzPts val="1700"/>
              <a:buChar char="❖"/>
            </a:pPr>
            <a:r>
              <a:rPr lang="da-DK" sz="2267" dirty="0">
                <a:solidFill>
                  <a:srgbClr val="031926"/>
                </a:solidFill>
              </a:rPr>
              <a:t>Kritisk tænkning (</a:t>
            </a:r>
            <a:r>
              <a:rPr lang="da-DK" sz="2267" dirty="0" err="1">
                <a:solidFill>
                  <a:srgbClr val="031926"/>
                </a:solidFill>
              </a:rPr>
              <a:t>critical</a:t>
            </a:r>
            <a:r>
              <a:rPr lang="da-DK" sz="2267" dirty="0">
                <a:solidFill>
                  <a:srgbClr val="031926"/>
                </a:solidFill>
              </a:rPr>
              <a:t> </a:t>
            </a:r>
            <a:r>
              <a:rPr lang="da-DK" sz="2267" dirty="0" err="1">
                <a:solidFill>
                  <a:srgbClr val="031926"/>
                </a:solidFill>
              </a:rPr>
              <a:t>thinkning</a:t>
            </a:r>
            <a:r>
              <a:rPr lang="da-DK" sz="2267" dirty="0">
                <a:solidFill>
                  <a:srgbClr val="031926"/>
                </a:solidFill>
              </a:rPr>
              <a:t>): Betragtes som svar på CH (tendens i nyere forskning). Uklart hvordan kritisk tænkning defineres (mindre tydeligt i spørgeskemaer)</a:t>
            </a:r>
          </a:p>
          <a:p>
            <a:pPr indent="-448722">
              <a:buClr>
                <a:srgbClr val="031926"/>
              </a:buClr>
              <a:buSzPts val="1700"/>
              <a:buChar char="❖"/>
            </a:pPr>
            <a:r>
              <a:rPr lang="da-DK" sz="2267" dirty="0">
                <a:solidFill>
                  <a:srgbClr val="031926"/>
                </a:solidFill>
              </a:rPr>
              <a:t>Demokrati som mål for undervisning i CH - en kliché.</a:t>
            </a:r>
            <a:endParaRPr sz="2267" dirty="0">
              <a:solidFill>
                <a:srgbClr val="031926"/>
              </a:solidFill>
            </a:endParaRPr>
          </a:p>
        </p:txBody>
      </p:sp>
      <p:pic>
        <p:nvPicPr>
          <p:cNvPr id="2" name="Billede 1">
            <a:extLst>
              <a:ext uri="{FF2B5EF4-FFF2-40B4-BE49-F238E27FC236}">
                <a16:creationId xmlns:a16="http://schemas.microsoft.com/office/drawing/2014/main" id="{D4ECA5BD-5030-08EF-BD9A-E2A278E620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8817" y="5321367"/>
            <a:ext cx="1450911" cy="145486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049DD9"/>
              </a:gs>
              <a:gs pos="100000">
                <a:srgbClr val="044D8C"/>
              </a:gs>
            </a:gsLst>
            <a:lin ang="18900044" scaled="0"/>
          </a:gra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181" name="Google Shape;181;p33"/>
          <p:cNvGrpSpPr/>
          <p:nvPr/>
        </p:nvGrpSpPr>
        <p:grpSpPr>
          <a:xfrm>
            <a:off x="886817" y="-609767"/>
            <a:ext cx="1485700" cy="2950000"/>
            <a:chOff x="1800275" y="-457325"/>
            <a:chExt cx="1114275" cy="2212500"/>
          </a:xfrm>
        </p:grpSpPr>
        <p:sp>
          <p:nvSpPr>
            <p:cNvPr id="182" name="Google Shape;182;p33"/>
            <p:cNvSpPr/>
            <p:nvPr/>
          </p:nvSpPr>
          <p:spPr>
            <a:xfrm rot="10800000">
              <a:off x="1800275" y="-457325"/>
              <a:ext cx="1113900" cy="22125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rgbClr val="0319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pic>
          <p:nvPicPr>
            <p:cNvPr id="183" name="Google Shape;183;p33"/>
            <p:cNvPicPr preferRelativeResize="0"/>
            <p:nvPr/>
          </p:nvPicPr>
          <p:blipFill rotWithShape="1">
            <a:blip r:embed="rId3">
              <a:alphaModFix/>
            </a:blip>
            <a:srcRect l="932" r="932"/>
            <a:stretch/>
          </p:blipFill>
          <p:spPr>
            <a:xfrm>
              <a:off x="1800275" y="237816"/>
              <a:ext cx="1114275" cy="117934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84" name="Google Shape;184;p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037967" y="411579"/>
            <a:ext cx="1819928" cy="435400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33"/>
          <p:cNvSpPr txBox="1"/>
          <p:nvPr/>
        </p:nvSpPr>
        <p:spPr>
          <a:xfrm>
            <a:off x="886876" y="5655843"/>
            <a:ext cx="3492400" cy="4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 b="1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contestedhistories.org</a:t>
            </a:r>
            <a:endParaRPr sz="2400" b="1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86" name="Google Shape;186;p33"/>
          <p:cNvSpPr txBox="1"/>
          <p:nvPr/>
        </p:nvSpPr>
        <p:spPr>
          <a:xfrm>
            <a:off x="1207939" y="6068967"/>
            <a:ext cx="1542400" cy="4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1600">
                <a:solidFill>
                  <a:srgbClr val="FFFFFF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@contestedh</a:t>
            </a:r>
            <a:endParaRPr sz="1600">
              <a:solidFill>
                <a:srgbClr val="FFFFFF"/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</p:txBody>
      </p:sp>
      <p:pic>
        <p:nvPicPr>
          <p:cNvPr id="187" name="Google Shape;187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10624" y="6210366"/>
            <a:ext cx="256333" cy="2121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33"/>
          <p:cNvPicPr preferRelativeResize="0"/>
          <p:nvPr/>
        </p:nvPicPr>
        <p:blipFill rotWithShape="1">
          <a:blip r:embed="rId6">
            <a:alphaModFix/>
          </a:blip>
          <a:srcRect l="2279" t="-10129" r="17444" b="26412"/>
          <a:stretch/>
        </p:blipFill>
        <p:spPr>
          <a:xfrm>
            <a:off x="5334001" y="0"/>
            <a:ext cx="685800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33"/>
          <p:cNvSpPr txBox="1"/>
          <p:nvPr/>
        </p:nvSpPr>
        <p:spPr>
          <a:xfrm>
            <a:off x="3006661" y="6068967"/>
            <a:ext cx="3019200" cy="4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1600">
                <a:solidFill>
                  <a:schemeClr val="lt1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@contestedhistories</a:t>
            </a:r>
            <a:endParaRPr sz="1600">
              <a:solidFill>
                <a:schemeClr val="lt1"/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  <a:p>
            <a:endParaRPr sz="1600">
              <a:solidFill>
                <a:srgbClr val="FFFFFF"/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</p:txBody>
      </p:sp>
      <p:pic>
        <p:nvPicPr>
          <p:cNvPr id="190" name="Google Shape;190;p33"/>
          <p:cNvPicPr preferRelativeResize="0"/>
          <p:nvPr/>
        </p:nvPicPr>
        <p:blipFill rotWithShape="1">
          <a:blip r:embed="rId7">
            <a:alphaModFix/>
          </a:blip>
          <a:srcRect t="8623" b="8615"/>
          <a:stretch/>
        </p:blipFill>
        <p:spPr>
          <a:xfrm>
            <a:off x="2809358" y="6210366"/>
            <a:ext cx="256335" cy="212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Billede 1">
            <a:extLst>
              <a:ext uri="{FF2B5EF4-FFF2-40B4-BE49-F238E27FC236}">
                <a16:creationId xmlns:a16="http://schemas.microsoft.com/office/drawing/2014/main" id="{9B1F70FD-7241-61DA-9186-8A55FC606CA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66999" y="5436379"/>
            <a:ext cx="1276250" cy="127972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ten hallways">
            <a:extLst>
              <a:ext uri="{FF2B5EF4-FFF2-40B4-BE49-F238E27FC236}">
                <a16:creationId xmlns:a16="http://schemas.microsoft.com/office/drawing/2014/main" id="{7AC160E4-E8A1-A1B3-60D7-A41F75C951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l="9176" r="8574" b="-1"/>
          <a:stretch/>
        </p:blipFill>
        <p:spPr>
          <a:xfrm>
            <a:off x="20" y="10"/>
            <a:ext cx="8450297" cy="685799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3240362-3779-6076-63F1-8A3EA20C9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627636"/>
          </a:xfrm>
        </p:spPr>
        <p:txBody>
          <a:bodyPr>
            <a:normAutofit/>
          </a:bodyPr>
          <a:lstStyle/>
          <a:p>
            <a:r>
              <a:rPr lang="da-DK" dirty="0"/>
              <a:t>Baggrund og formål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95AE3C5-24EB-A366-FBFC-B89F59AE78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77429"/>
            <a:ext cx="4619621" cy="4715446"/>
          </a:xfrm>
        </p:spPr>
        <p:txBody>
          <a:bodyPr>
            <a:normAutofit/>
          </a:bodyPr>
          <a:lstStyle/>
          <a:p>
            <a:r>
              <a:rPr lang="da-DK" sz="1400" dirty="0"/>
              <a:t>MONCHAL Monument(al) Challenges</a:t>
            </a:r>
          </a:p>
          <a:p>
            <a:r>
              <a:rPr lang="da-DK" sz="1400" dirty="0"/>
              <a:t>Projektperiode 2023-2026 (medio)</a:t>
            </a:r>
          </a:p>
          <a:p>
            <a:r>
              <a:rPr lang="da-DK" sz="1400" dirty="0"/>
              <a:t>Underprojekt til igangværende globalt projekt: </a:t>
            </a:r>
            <a:r>
              <a:rPr lang="da-DK" sz="1400" dirty="0" err="1"/>
              <a:t>Contested</a:t>
            </a:r>
            <a:r>
              <a:rPr lang="da-DK" sz="1400" dirty="0"/>
              <a:t> Histories </a:t>
            </a:r>
            <a:r>
              <a:rPr lang="da-DK" sz="1400" dirty="0" err="1"/>
              <a:t>Initiative</a:t>
            </a:r>
            <a:r>
              <a:rPr lang="da-DK" sz="1400" dirty="0"/>
              <a:t> </a:t>
            </a:r>
          </a:p>
          <a:p>
            <a:r>
              <a:rPr lang="da-DK" sz="1400" dirty="0"/>
              <a:t>Aktuel problemstilling Europa: Stridigheder og konflikter om fortolkninger af nationale historier – i offentligt rum (går ud over fx historiske monumenter)</a:t>
            </a:r>
          </a:p>
          <a:p>
            <a:r>
              <a:rPr lang="da-DK" sz="1400" dirty="0"/>
              <a:t>Antagelse: Fører til kontroverser om følsomme og omstridt historier og historisk arv i klasserum - bl.a. pga. stor elevdiversitet </a:t>
            </a:r>
          </a:p>
          <a:p>
            <a:r>
              <a:rPr lang="da-DK" sz="1400" dirty="0"/>
              <a:t>Formål </a:t>
            </a:r>
            <a:r>
              <a:rPr lang="da-DK" sz="1400" i="1" dirty="0"/>
              <a:t>at reagere på nogle af de udfordringer, som undervisere i hele Europa står over for, når de underviser i historie</a:t>
            </a:r>
          </a:p>
          <a:p>
            <a:r>
              <a:rPr lang="da-DK" sz="1400" dirty="0"/>
              <a:t>Tilgang: Afdække viden, indsamle data (spørgeskemaundersøgelse + fokusgruppe interviews), udvikle læremidler (undervisningsforløb, materialer etc.), kurser/efteruddannelse til lærere – workshops, webinarer og onlinekurser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464A9B60-CBBC-16BB-E936-47BA3230916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486" r="19695"/>
          <a:stretch/>
        </p:blipFill>
        <p:spPr>
          <a:xfrm>
            <a:off x="6225997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20194FF8-1588-DB94-A9F6-EEEDD8A8D2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23651" y="5417906"/>
            <a:ext cx="1260297" cy="1260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0596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979E27D9-03C7-44E2-9FF8-15D0C8506A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0BB9659-3441-A001-C9FD-4B65BFC31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97" y="502021"/>
            <a:ext cx="4959603" cy="1642969"/>
          </a:xfrm>
        </p:spPr>
        <p:txBody>
          <a:bodyPr anchor="b">
            <a:normAutofit/>
          </a:bodyPr>
          <a:lstStyle/>
          <a:p>
            <a:r>
              <a:rPr lang="da-DK" sz="4000"/>
              <a:t>EuroClio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9EC0FB2-023D-9D7B-87F5-97B0A70417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397" y="2418408"/>
            <a:ext cx="4959603" cy="3522569"/>
          </a:xfrm>
        </p:spPr>
        <p:txBody>
          <a:bodyPr anchor="t">
            <a:normAutofit lnSpcReduction="10000"/>
          </a:bodyPr>
          <a:lstStyle/>
          <a:p>
            <a:r>
              <a:rPr lang="en-US" sz="1400" b="0" dirty="0" err="1">
                <a:effectLst/>
              </a:rPr>
              <a:t>EuroClio</a:t>
            </a:r>
            <a:r>
              <a:rPr lang="en-US" sz="1400" b="0" dirty="0">
                <a:effectLst/>
              </a:rPr>
              <a:t> – European Association of History Educators (1992-) </a:t>
            </a:r>
          </a:p>
          <a:p>
            <a:r>
              <a:rPr lang="en-US" sz="1400" b="0" dirty="0" err="1">
                <a:effectLst/>
              </a:rPr>
              <a:t>Støtte</a:t>
            </a:r>
            <a:r>
              <a:rPr lang="en-US" sz="1400" b="0" dirty="0">
                <a:effectLst/>
              </a:rPr>
              <a:t> </a:t>
            </a:r>
            <a:r>
              <a:rPr lang="en-US" sz="1400" b="0" dirty="0" err="1">
                <a:effectLst/>
              </a:rPr>
              <a:t>oprettelse</a:t>
            </a:r>
            <a:r>
              <a:rPr lang="en-US" sz="1400" b="0" dirty="0">
                <a:effectLst/>
              </a:rPr>
              <a:t> </a:t>
            </a:r>
            <a:r>
              <a:rPr lang="en-US" sz="1400" b="0" dirty="0" err="1">
                <a:effectLst/>
              </a:rPr>
              <a:t>Europarådet</a:t>
            </a:r>
            <a:r>
              <a:rPr lang="en-US" sz="1400" b="0" dirty="0">
                <a:effectLst/>
              </a:rPr>
              <a:t> - </a:t>
            </a:r>
            <a:r>
              <a:rPr lang="en-US" sz="1400" b="0" dirty="0" err="1">
                <a:effectLst/>
              </a:rPr>
              <a:t>brobygning</a:t>
            </a:r>
            <a:r>
              <a:rPr lang="en-US" sz="1400" b="0" dirty="0">
                <a:effectLst/>
              </a:rPr>
              <a:t> </a:t>
            </a:r>
            <a:r>
              <a:rPr lang="en-US" sz="1400" b="0" dirty="0" err="1">
                <a:effectLst/>
              </a:rPr>
              <a:t>historiedidaktiske</a:t>
            </a:r>
            <a:r>
              <a:rPr lang="en-US" sz="1400" b="0" dirty="0">
                <a:effectLst/>
              </a:rPr>
              <a:t> </a:t>
            </a:r>
            <a:r>
              <a:rPr lang="en-US" sz="1400" b="0" dirty="0" err="1">
                <a:effectLst/>
              </a:rPr>
              <a:t>praksisfelt</a:t>
            </a:r>
            <a:r>
              <a:rPr lang="en-US" sz="1400" b="0" dirty="0">
                <a:effectLst/>
              </a:rPr>
              <a:t> (</a:t>
            </a:r>
            <a:r>
              <a:rPr lang="en-US" sz="1400" b="0" dirty="0" err="1">
                <a:effectLst/>
              </a:rPr>
              <a:t>på</a:t>
            </a:r>
            <a:r>
              <a:rPr lang="en-US" sz="1400" b="0" dirty="0">
                <a:effectLst/>
              </a:rPr>
              <a:t> x </a:t>
            </a:r>
            <a:r>
              <a:rPr lang="en-US" sz="1400" b="0" dirty="0" err="1">
                <a:effectLst/>
              </a:rPr>
              <a:t>tværs</a:t>
            </a:r>
            <a:r>
              <a:rPr lang="en-US" sz="1400" b="0" dirty="0">
                <a:effectLst/>
              </a:rPr>
              <a:t>) – </a:t>
            </a:r>
            <a:r>
              <a:rPr lang="en-US" sz="1400" b="0" dirty="0" err="1">
                <a:effectLst/>
              </a:rPr>
              <a:t>formål</a:t>
            </a:r>
            <a:r>
              <a:rPr lang="en-US" sz="1400" b="0" dirty="0">
                <a:effectLst/>
              </a:rPr>
              <a:t> ‘reunite Europe!’ </a:t>
            </a:r>
          </a:p>
          <a:p>
            <a:r>
              <a:rPr lang="en-US" sz="1400" b="0" dirty="0" err="1">
                <a:effectLst/>
              </a:rPr>
              <a:t>EuroClio</a:t>
            </a:r>
            <a:r>
              <a:rPr lang="en-US" sz="1400" b="0" dirty="0">
                <a:effectLst/>
              </a:rPr>
              <a:t> 1990’erne; 17 (</a:t>
            </a:r>
            <a:r>
              <a:rPr lang="en-US" sz="1400" b="0" dirty="0" err="1">
                <a:effectLst/>
              </a:rPr>
              <a:t>historielærer</a:t>
            </a:r>
            <a:r>
              <a:rPr lang="en-US" sz="1400" b="0" dirty="0">
                <a:effectLst/>
              </a:rPr>
              <a:t>)-</a:t>
            </a:r>
            <a:r>
              <a:rPr lang="en-US" sz="1400" b="0" dirty="0" err="1">
                <a:effectLst/>
              </a:rPr>
              <a:t>foreninger</a:t>
            </a:r>
            <a:r>
              <a:rPr lang="en-US" sz="1400" b="0" dirty="0">
                <a:effectLst/>
              </a:rPr>
              <a:t> </a:t>
            </a:r>
            <a:r>
              <a:rPr lang="en-US" sz="1400" b="0" dirty="0" err="1">
                <a:effectLst/>
              </a:rPr>
              <a:t>fra</a:t>
            </a:r>
            <a:r>
              <a:rPr lang="en-US" sz="1400" b="0" dirty="0">
                <a:effectLst/>
              </a:rPr>
              <a:t> 14 </a:t>
            </a:r>
            <a:r>
              <a:rPr lang="en-US" sz="1400" b="0" dirty="0" err="1">
                <a:effectLst/>
              </a:rPr>
              <a:t>lande</a:t>
            </a:r>
            <a:endParaRPr lang="en-US" sz="1400" b="0" dirty="0">
              <a:effectLst/>
            </a:endParaRPr>
          </a:p>
          <a:p>
            <a:r>
              <a:rPr lang="en-US" sz="1400" dirty="0" err="1"/>
              <a:t>EuroClio</a:t>
            </a:r>
            <a:r>
              <a:rPr lang="en-US" sz="1400" dirty="0"/>
              <a:t> 2019;</a:t>
            </a:r>
            <a:r>
              <a:rPr lang="en-US" sz="1400" b="0" dirty="0">
                <a:effectLst/>
              </a:rPr>
              <a:t> 83 </a:t>
            </a:r>
            <a:r>
              <a:rPr lang="en-US" sz="1400" b="0" dirty="0" err="1">
                <a:effectLst/>
              </a:rPr>
              <a:t>faglige</a:t>
            </a:r>
            <a:r>
              <a:rPr lang="en-US" sz="1400" b="0" dirty="0">
                <a:effectLst/>
              </a:rPr>
              <a:t> </a:t>
            </a:r>
            <a:r>
              <a:rPr lang="en-US" sz="1400" b="0" dirty="0" err="1">
                <a:effectLst/>
              </a:rPr>
              <a:t>foreninger</a:t>
            </a:r>
            <a:r>
              <a:rPr lang="en-US" sz="1400" b="0" dirty="0">
                <a:effectLst/>
              </a:rPr>
              <a:t> i 47 </a:t>
            </a:r>
            <a:r>
              <a:rPr lang="en-US" sz="1400" dirty="0" err="1"/>
              <a:t>lande</a:t>
            </a:r>
            <a:r>
              <a:rPr lang="en-US" sz="1400" b="0" dirty="0">
                <a:effectLst/>
              </a:rPr>
              <a:t> </a:t>
            </a:r>
          </a:p>
          <a:p>
            <a:r>
              <a:rPr lang="en-US" sz="1400" dirty="0" err="1"/>
              <a:t>Kendetegn</a:t>
            </a:r>
            <a:r>
              <a:rPr lang="en-US" sz="1400" dirty="0"/>
              <a:t> i </a:t>
            </a:r>
            <a:r>
              <a:rPr lang="en-US" sz="1400" dirty="0" err="1"/>
              <a:t>dag</a:t>
            </a:r>
            <a:r>
              <a:rPr lang="en-US" sz="1400" dirty="0"/>
              <a:t>: </a:t>
            </a:r>
            <a:r>
              <a:rPr lang="da-DK" sz="1400" dirty="0"/>
              <a:t>Transnationale ambitiøse partnerprojekter – mhp. udvikling af indhold til praksis + tilskyndelse til samarbejde mellem lande. Erfaringsudvekslinger, innovativ undervisning om/i fortiden, diskutere følsomme/kontroversielle emner, bidrage til nye og inkluderende historiske fortællinger</a:t>
            </a:r>
          </a:p>
          <a:p>
            <a:r>
              <a:rPr lang="da-DK" sz="1400" dirty="0"/>
              <a:t>NGO</a:t>
            </a:r>
          </a:p>
        </p:txBody>
      </p:sp>
      <p:pic>
        <p:nvPicPr>
          <p:cNvPr id="5" name="Picture 4" descr="Kunst sne">
            <a:extLst>
              <a:ext uri="{FF2B5EF4-FFF2-40B4-BE49-F238E27FC236}">
                <a16:creationId xmlns:a16="http://schemas.microsoft.com/office/drawing/2014/main" id="{A425836F-1D8A-E4E3-BFC3-052478B774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992" r="25858" b="1"/>
          <a:stretch/>
        </p:blipFill>
        <p:spPr>
          <a:xfrm>
            <a:off x="6686412" y="489118"/>
            <a:ext cx="4853082" cy="5466007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EEBF1590-3B36-48EE-A89D-3B6F3CB25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C8F6C8C-AB5A-4548-942D-E3FD40ACB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C05F6933-AB39-A92C-8D9B-6D23838F8D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3384" y="177081"/>
            <a:ext cx="3532174" cy="2223551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DFFD5E87-B756-0076-16C0-2B5F05A12A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42105" y="4855304"/>
            <a:ext cx="1226998" cy="1226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831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B712E947-0734-45F9-9C4F-41114EC3A3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C6B5652-C661-4C58-B937-F0F490F7FC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B936867-6407-43FB-9DE6-1B0879D0CB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ACD0B258-678B-4A8C-894F-848AF24A19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C8D58395-74AF-401A-AF2F-76B6FCF71D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2F003F3F-F118-41D2-AA3F-74DB0D1970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E066ECF-B308-867C-70F7-ED2DEC0CC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825" y="457201"/>
            <a:ext cx="2844800" cy="3588870"/>
          </a:xfrm>
        </p:spPr>
        <p:txBody>
          <a:bodyPr anchor="b">
            <a:normAutofit/>
          </a:bodyPr>
          <a:lstStyle/>
          <a:p>
            <a:pPr algn="r"/>
            <a:r>
              <a:rPr lang="da-DK" sz="4000">
                <a:solidFill>
                  <a:srgbClr val="FFFFFF"/>
                </a:solidFill>
              </a:rPr>
              <a:t>HistorieLab – ansvar og leverancer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A86CB81B-B738-2B72-9FB2-EE27EEDA5E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9245" y="669363"/>
            <a:ext cx="3591970" cy="5534211"/>
          </a:xfrm>
        </p:spPr>
        <p:txBody>
          <a:bodyPr anchor="ctr">
            <a:normAutofit/>
          </a:bodyPr>
          <a:lstStyle/>
          <a:p>
            <a:r>
              <a:rPr lang="en-US" sz="2000" b="1" dirty="0" err="1"/>
              <a:t>Forskningsdelen</a:t>
            </a:r>
            <a:endParaRPr lang="en-US" sz="2000" b="1" dirty="0"/>
          </a:p>
          <a:p>
            <a:r>
              <a:rPr lang="en-US" sz="2000" dirty="0" err="1"/>
              <a:t>Spørgeskemaundersøgelse</a:t>
            </a:r>
            <a:r>
              <a:rPr lang="en-US" sz="2000" dirty="0"/>
              <a:t> – </a:t>
            </a:r>
            <a:r>
              <a:rPr lang="en-US" sz="2000" dirty="0" err="1"/>
              <a:t>seks</a:t>
            </a:r>
            <a:r>
              <a:rPr lang="en-US" sz="2000" dirty="0"/>
              <a:t> sprog (NL, DK, SB, FR, GR, ENG)</a:t>
            </a:r>
          </a:p>
          <a:p>
            <a:r>
              <a:rPr lang="en-US" sz="2000" dirty="0" err="1"/>
              <a:t>Fokusgruppeinterviews</a:t>
            </a:r>
            <a:endParaRPr lang="en-US" sz="2000" dirty="0"/>
          </a:p>
          <a:p>
            <a:r>
              <a:rPr lang="en-US" sz="2000" dirty="0"/>
              <a:t>Literature review</a:t>
            </a:r>
          </a:p>
          <a:p>
            <a:r>
              <a:rPr lang="en-US" sz="2000" dirty="0" err="1"/>
              <a:t>Forskningspublikation</a:t>
            </a:r>
            <a:r>
              <a:rPr lang="en-US" sz="2000" dirty="0"/>
              <a:t> </a:t>
            </a:r>
            <a:r>
              <a:rPr lang="en-US" sz="2000" dirty="0" err="1"/>
              <a:t>og</a:t>
            </a:r>
            <a:r>
              <a:rPr lang="en-US" sz="2000" dirty="0"/>
              <a:t> </a:t>
            </a:r>
            <a:r>
              <a:rPr lang="en-US" sz="2000" dirty="0" err="1"/>
              <a:t>afrapportering</a:t>
            </a:r>
            <a:endParaRPr lang="en-US" sz="2000" dirty="0"/>
          </a:p>
          <a:p>
            <a:r>
              <a:rPr lang="en-US" sz="2000" dirty="0" err="1"/>
              <a:t>Forsknings</a:t>
            </a:r>
            <a:r>
              <a:rPr lang="en-US" sz="2000" dirty="0"/>
              <a:t>-/</a:t>
            </a:r>
            <a:r>
              <a:rPr lang="en-US" sz="2000" dirty="0" err="1"/>
              <a:t>projektseminar</a:t>
            </a:r>
            <a:endParaRPr lang="en-US" sz="2000" dirty="0"/>
          </a:p>
          <a:p>
            <a:r>
              <a:rPr lang="en-US" sz="2000" dirty="0" err="1"/>
              <a:t>Projektkoordinering</a:t>
            </a:r>
            <a:r>
              <a:rPr lang="en-US" sz="2000" dirty="0"/>
              <a:t> </a:t>
            </a:r>
            <a:r>
              <a:rPr lang="en-US" sz="2000" dirty="0" err="1"/>
              <a:t>og</a:t>
            </a:r>
            <a:r>
              <a:rPr lang="en-US" sz="2000" dirty="0"/>
              <a:t> </a:t>
            </a:r>
            <a:r>
              <a:rPr lang="en-US" sz="2000" dirty="0" err="1"/>
              <a:t>kvalitet</a:t>
            </a:r>
            <a:r>
              <a:rPr lang="en-US" sz="2000" dirty="0"/>
              <a:t> (</a:t>
            </a:r>
            <a:r>
              <a:rPr lang="en-US" sz="2000" dirty="0" err="1"/>
              <a:t>delansvar</a:t>
            </a:r>
            <a:r>
              <a:rPr lang="en-US" sz="2000" dirty="0"/>
              <a:t>)</a:t>
            </a:r>
          </a:p>
          <a:p>
            <a:r>
              <a:rPr lang="en-US" sz="2000" dirty="0" err="1"/>
              <a:t>Indhold</a:t>
            </a:r>
            <a:r>
              <a:rPr lang="en-US" sz="2000" dirty="0"/>
              <a:t> </a:t>
            </a:r>
            <a:r>
              <a:rPr lang="en-US" sz="2000" dirty="0" err="1"/>
              <a:t>uddannelsesindhold</a:t>
            </a:r>
            <a:r>
              <a:rPr lang="en-US" sz="2000" dirty="0"/>
              <a:t> (WP3)</a:t>
            </a:r>
          </a:p>
          <a:p>
            <a:endParaRPr lang="en-US" sz="2000" dirty="0"/>
          </a:p>
        </p:txBody>
      </p:sp>
      <p:pic>
        <p:nvPicPr>
          <p:cNvPr id="9" name="Pladsholder til indhold 8">
            <a:extLst>
              <a:ext uri="{FF2B5EF4-FFF2-40B4-BE49-F238E27FC236}">
                <a16:creationId xmlns:a16="http://schemas.microsoft.com/office/drawing/2014/main" id="{EFA266C1-19EA-5EDF-D3A5-3091FD7785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4424" y="770563"/>
            <a:ext cx="3502968" cy="284594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8C16272A-E342-5F0F-AC22-CEFBCDE3DA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5946" y="4263775"/>
            <a:ext cx="1721323" cy="1721323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176D7DAE-9018-8D8F-2490-9CB3FB8FD7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740" y="5070745"/>
            <a:ext cx="2136550" cy="1425058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2C3C1844-B45C-4861-B063-2BEAF16F89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47956" y="4547321"/>
            <a:ext cx="1395573" cy="209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325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6"/>
          <p:cNvPicPr preferRelativeResize="0"/>
          <p:nvPr/>
        </p:nvPicPr>
        <p:blipFill rotWithShape="1">
          <a:blip r:embed="rId3">
            <a:alphaModFix/>
          </a:blip>
          <a:srcRect l="23089" t="-828" r="199" b="17111"/>
          <a:stretch/>
        </p:blipFill>
        <p:spPr>
          <a:xfrm flipH="1">
            <a:off x="4388367" y="0"/>
            <a:ext cx="655319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6"/>
          <p:cNvSpPr/>
          <p:nvPr/>
        </p:nvSpPr>
        <p:spPr>
          <a:xfrm>
            <a:off x="9398000" y="0"/>
            <a:ext cx="2794400" cy="6858000"/>
          </a:xfrm>
          <a:prstGeom prst="rect">
            <a:avLst/>
          </a:prstGeom>
          <a:gradFill>
            <a:gsLst>
              <a:gs pos="0">
                <a:srgbClr val="031926"/>
              </a:gs>
              <a:gs pos="100000">
                <a:srgbClr val="044D8C"/>
              </a:gs>
            </a:gsLst>
            <a:lin ang="18900044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pic>
        <p:nvPicPr>
          <p:cNvPr id="70" name="Google Shape;70;p16"/>
          <p:cNvPicPr preferRelativeResize="0"/>
          <p:nvPr/>
        </p:nvPicPr>
        <p:blipFill rotWithShape="1">
          <a:blip r:embed="rId4">
            <a:alphaModFix amt="79000"/>
          </a:blip>
          <a:srcRect l="-3709" r="3709"/>
          <a:stretch/>
        </p:blipFill>
        <p:spPr>
          <a:xfrm>
            <a:off x="9398000" y="1"/>
            <a:ext cx="2794400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6"/>
          <p:cNvSpPr txBox="1">
            <a:spLocks noGrp="1"/>
          </p:cNvSpPr>
          <p:nvPr>
            <p:ph type="ctrTitle"/>
          </p:nvPr>
        </p:nvSpPr>
        <p:spPr>
          <a:xfrm>
            <a:off x="388767" y="1316592"/>
            <a:ext cx="5318400" cy="2112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l">
              <a:lnSpc>
                <a:spcPct val="85000"/>
              </a:lnSpc>
              <a:spcBef>
                <a:spcPts val="0"/>
              </a:spcBef>
            </a:pPr>
            <a:r>
              <a:rPr lang="en" b="1" dirty="0">
                <a:solidFill>
                  <a:srgbClr val="0058AB"/>
                </a:solidFill>
                <a:latin typeface="Nunito"/>
                <a:ea typeface="Nunito"/>
                <a:cs typeface="Nunito"/>
                <a:sym typeface="Nunito"/>
              </a:rPr>
              <a:t>Research Results</a:t>
            </a:r>
            <a:endParaRPr b="1" dirty="0">
              <a:solidFill>
                <a:srgbClr val="0058AB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72" name="Google Shape;72;p16"/>
          <p:cNvSpPr txBox="1">
            <a:spLocks noGrp="1"/>
          </p:cNvSpPr>
          <p:nvPr>
            <p:ph type="subTitle" idx="1"/>
          </p:nvPr>
        </p:nvSpPr>
        <p:spPr>
          <a:xfrm>
            <a:off x="388767" y="3584367"/>
            <a:ext cx="4836400" cy="2112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l">
              <a:spcBef>
                <a:spcPts val="0"/>
              </a:spcBef>
            </a:pPr>
            <a:r>
              <a:rPr lang="en" sz="2933" b="1" dirty="0">
                <a:solidFill>
                  <a:srgbClr val="049DD9"/>
                </a:solidFill>
                <a:latin typeface="Nunito"/>
                <a:ea typeface="Nunito"/>
                <a:cs typeface="Nunito"/>
                <a:sym typeface="Nunito"/>
              </a:rPr>
              <a:t>Questionnaires, Focus Groups &amp; Literature Review</a:t>
            </a:r>
            <a:endParaRPr sz="2933" b="1" dirty="0">
              <a:solidFill>
                <a:srgbClr val="049DD9"/>
              </a:solidFill>
              <a:latin typeface="Nunito"/>
              <a:ea typeface="Nunito"/>
              <a:cs typeface="Nunito"/>
              <a:sym typeface="Nunito"/>
            </a:endParaRPr>
          </a:p>
          <a:p>
            <a:pPr algn="l">
              <a:spcBef>
                <a:spcPts val="0"/>
              </a:spcBef>
            </a:pPr>
            <a:r>
              <a:rPr lang="en" sz="2933" b="1" dirty="0">
                <a:solidFill>
                  <a:srgbClr val="049DD9"/>
                </a:solidFill>
                <a:latin typeface="Nunito"/>
                <a:ea typeface="Nunito"/>
                <a:cs typeface="Nunito"/>
                <a:sym typeface="Nunito"/>
              </a:rPr>
              <a:t>Grounds for WP3-content</a:t>
            </a:r>
            <a:endParaRPr sz="2933" b="1" dirty="0">
              <a:solidFill>
                <a:srgbClr val="049DD9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73" name="Google Shape;73;p16"/>
          <p:cNvPicPr preferRelativeResize="0"/>
          <p:nvPr/>
        </p:nvPicPr>
        <p:blipFill rotWithShape="1">
          <a:blip r:embed="rId5">
            <a:alphaModFix/>
          </a:blip>
          <a:srcRect b="10"/>
          <a:stretch/>
        </p:blipFill>
        <p:spPr>
          <a:xfrm>
            <a:off x="10037967" y="411580"/>
            <a:ext cx="1819928" cy="435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4" name="Rectangle 83">
            <a:extLst>
              <a:ext uri="{FF2B5EF4-FFF2-40B4-BE49-F238E27FC236}">
                <a16:creationId xmlns:a16="http://schemas.microsoft.com/office/drawing/2014/main" id="{0CCC4BA0-1298-4DBD-86F1-B51D8C9D3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Google Shape;78;p17"/>
          <p:cNvSpPr txBox="1">
            <a:spLocks noGrp="1"/>
          </p:cNvSpPr>
          <p:nvPr>
            <p:ph type="title"/>
          </p:nvPr>
        </p:nvSpPr>
        <p:spPr>
          <a:xfrm>
            <a:off x="1136398" y="502021"/>
            <a:ext cx="5427525" cy="1667997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>
              <a:spcBef>
                <a:spcPct val="0"/>
              </a:spcBef>
            </a:pPr>
            <a:r>
              <a:rPr lang="en-US" sz="4000" dirty="0" err="1">
                <a:solidFill>
                  <a:schemeClr val="tx1"/>
                </a:solidFill>
                <a:latin typeface="+mj-lt"/>
                <a:ea typeface="+mj-ea"/>
                <a:cs typeface="+mj-cs"/>
                <a:sym typeface="Nunito SemiBold"/>
              </a:rPr>
              <a:t>Spørgeskema</a:t>
            </a:r>
            <a:endParaRPr lang="en-US" sz="4000" dirty="0">
              <a:solidFill>
                <a:schemeClr val="tx1"/>
              </a:solidFill>
              <a:latin typeface="+mj-lt"/>
              <a:ea typeface="+mj-ea"/>
              <a:cs typeface="+mj-cs"/>
              <a:sym typeface="Nunito SemiBold"/>
            </a:endParaRPr>
          </a:p>
        </p:txBody>
      </p:sp>
      <p:sp>
        <p:nvSpPr>
          <p:cNvPr id="79" name="Google Shape;79;p17"/>
          <p:cNvSpPr txBox="1">
            <a:spLocks noGrp="1"/>
          </p:cNvSpPr>
          <p:nvPr>
            <p:ph type="body" idx="1"/>
          </p:nvPr>
        </p:nvSpPr>
        <p:spPr>
          <a:xfrm>
            <a:off x="1136398" y="2312276"/>
            <a:ext cx="5427526" cy="3739203"/>
          </a:xfrm>
          <a:prstGeom prst="rect">
            <a:avLst/>
          </a:prstGeom>
        </p:spPr>
        <p:txBody>
          <a:bodyPr spcFirstLastPara="1" vert="horz" lIns="91440" tIns="45720" rIns="91440" bIns="45720" rtlCol="0" anchor="t" anchorCtr="0">
            <a:normAutofit/>
          </a:bodyPr>
          <a:lstStyle/>
          <a:p>
            <a:pPr indent="-228600">
              <a:spcAft>
                <a:spcPts val="600"/>
              </a:spcAft>
              <a:buClr>
                <a:srgbClr val="031926"/>
              </a:buClr>
              <a:buSzPts val="1700"/>
              <a:buFont typeface="Arial" panose="020B0604020202020204" pitchFamily="34" charset="0"/>
              <a:buChar char="•"/>
            </a:pPr>
            <a:r>
              <a:rPr lang="en-US" sz="1400" dirty="0" err="1"/>
              <a:t>Efterår</a:t>
            </a:r>
            <a:r>
              <a:rPr lang="en-US" sz="1400" dirty="0"/>
              <a:t> 2023</a:t>
            </a:r>
          </a:p>
          <a:p>
            <a:pPr lvl="1" indent="-228600">
              <a:spcBef>
                <a:spcPts val="0"/>
              </a:spcBef>
              <a:spcAft>
                <a:spcPts val="600"/>
              </a:spcAft>
              <a:buClr>
                <a:srgbClr val="031926"/>
              </a:buClr>
              <a:buSzPts val="1700"/>
              <a:buFont typeface="Arial" panose="020B0604020202020204" pitchFamily="34" charset="0"/>
              <a:buChar char="•"/>
            </a:pPr>
            <a:r>
              <a:rPr lang="en-US" sz="1400" dirty="0" err="1"/>
              <a:t>Lærere</a:t>
            </a:r>
            <a:endParaRPr lang="en-US" sz="1400" dirty="0"/>
          </a:p>
          <a:p>
            <a:pPr lvl="1" indent="-228600">
              <a:spcBef>
                <a:spcPts val="0"/>
              </a:spcBef>
              <a:spcAft>
                <a:spcPts val="600"/>
              </a:spcAft>
              <a:buClr>
                <a:srgbClr val="031926"/>
              </a:buClr>
              <a:buSzPts val="1700"/>
              <a:buFont typeface="Arial" panose="020B0604020202020204" pitchFamily="34" charset="0"/>
              <a:buChar char="•"/>
            </a:pPr>
            <a:r>
              <a:rPr lang="en-US" sz="1400" dirty="0" err="1"/>
              <a:t>Lærerstuderende</a:t>
            </a:r>
            <a:endParaRPr lang="en-US" sz="1400" dirty="0"/>
          </a:p>
          <a:p>
            <a:pPr lvl="1" indent="-228600">
              <a:spcBef>
                <a:spcPts val="0"/>
              </a:spcBef>
              <a:spcAft>
                <a:spcPts val="600"/>
              </a:spcAft>
              <a:buClr>
                <a:srgbClr val="031926"/>
              </a:buClr>
              <a:buSzPts val="1700"/>
              <a:buFont typeface="Arial" panose="020B0604020202020204" pitchFamily="34" charset="0"/>
              <a:buChar char="•"/>
            </a:pPr>
            <a:r>
              <a:rPr lang="en-US" sz="1400" dirty="0" err="1"/>
              <a:t>Læreruddannere</a:t>
            </a:r>
            <a:endParaRPr lang="en-US" sz="1400" dirty="0"/>
          </a:p>
          <a:p>
            <a:pPr indent="-228600">
              <a:spcAft>
                <a:spcPts val="600"/>
              </a:spcAft>
              <a:buClr>
                <a:srgbClr val="031926"/>
              </a:buClr>
              <a:buSzPts val="1700"/>
              <a:buFont typeface="Arial" panose="020B0604020202020204" pitchFamily="34" charset="0"/>
              <a:buChar char="•"/>
            </a:pPr>
            <a:r>
              <a:rPr lang="en-US" sz="1400" dirty="0" err="1"/>
              <a:t>Sprogversioner</a:t>
            </a:r>
            <a:r>
              <a:rPr lang="en-US" sz="1400" dirty="0"/>
              <a:t> </a:t>
            </a:r>
            <a:r>
              <a:rPr lang="en-US" sz="1400" dirty="0" err="1"/>
              <a:t>anvendt</a:t>
            </a:r>
            <a:r>
              <a:rPr lang="en-US" sz="1400" dirty="0"/>
              <a:t>: ENG (</a:t>
            </a:r>
            <a:r>
              <a:rPr lang="en-US" sz="1400" dirty="0" err="1"/>
              <a:t>mest</a:t>
            </a:r>
            <a:r>
              <a:rPr lang="en-US" sz="1400" dirty="0"/>
              <a:t>), </a:t>
            </a:r>
            <a:r>
              <a:rPr lang="en-US" sz="1400" dirty="0" err="1"/>
              <a:t>hollandsk</a:t>
            </a:r>
            <a:r>
              <a:rPr lang="en-US" sz="1400" dirty="0"/>
              <a:t>, DK + </a:t>
            </a:r>
            <a:r>
              <a:rPr lang="en-US" sz="1400" dirty="0" err="1"/>
              <a:t>serbisk</a:t>
            </a:r>
            <a:endParaRPr lang="en-US" sz="1400" dirty="0"/>
          </a:p>
          <a:p>
            <a:pPr indent="-228600">
              <a:spcAft>
                <a:spcPts val="600"/>
              </a:spcAft>
              <a:buClr>
                <a:srgbClr val="031926"/>
              </a:buClr>
              <a:buSzPts val="1700"/>
              <a:buFont typeface="Arial" panose="020B0604020202020204" pitchFamily="34" charset="0"/>
              <a:buChar char="•"/>
            </a:pPr>
            <a:r>
              <a:rPr lang="en-US" sz="1400" dirty="0"/>
              <a:t>Andre </a:t>
            </a:r>
            <a:r>
              <a:rPr lang="en-US" sz="1400" dirty="0" err="1"/>
              <a:t>geografiske</a:t>
            </a:r>
            <a:r>
              <a:rPr lang="en-US" sz="1400" dirty="0"/>
              <a:t> reference: </a:t>
            </a:r>
            <a:r>
              <a:rPr lang="en-US" sz="1400" dirty="0" err="1"/>
              <a:t>fx</a:t>
            </a:r>
            <a:r>
              <a:rPr lang="en-US" sz="1400" dirty="0"/>
              <a:t> </a:t>
            </a:r>
            <a:r>
              <a:rPr lang="en-US" sz="1400" dirty="0" err="1"/>
              <a:t>Georgien</a:t>
            </a:r>
            <a:r>
              <a:rPr lang="en-US" sz="1400" dirty="0"/>
              <a:t>, SA, Sverige, </a:t>
            </a:r>
            <a:r>
              <a:rPr lang="en-US" sz="1400" dirty="0" err="1"/>
              <a:t>Ungarn</a:t>
            </a:r>
            <a:r>
              <a:rPr lang="en-US" sz="1400" dirty="0"/>
              <a:t>, USA, UK </a:t>
            </a:r>
          </a:p>
          <a:p>
            <a:pPr indent="-228600">
              <a:spcAft>
                <a:spcPts val="600"/>
              </a:spcAft>
              <a:buClr>
                <a:srgbClr val="031926"/>
              </a:buClr>
              <a:buSzPts val="1700"/>
              <a:buFont typeface="Arial" panose="020B0604020202020204" pitchFamily="34" charset="0"/>
              <a:buChar char="•"/>
            </a:pPr>
            <a:endParaRPr lang="en-US" sz="1400" dirty="0"/>
          </a:p>
          <a:p>
            <a:pPr indent="-228600">
              <a:spcAft>
                <a:spcPts val="600"/>
              </a:spcAft>
              <a:buClr>
                <a:srgbClr val="031926"/>
              </a:buClr>
              <a:buSzPts val="1700"/>
              <a:buFont typeface="Arial" panose="020B0604020202020204" pitchFamily="34" charset="0"/>
              <a:buChar char="•"/>
            </a:pPr>
            <a:r>
              <a:rPr lang="en-US" sz="1400" dirty="0"/>
              <a:t>Status: Data set delivered; </a:t>
            </a:r>
            <a:r>
              <a:rPr lang="en-US" sz="1400" dirty="0" err="1"/>
              <a:t>qual.answers</a:t>
            </a:r>
            <a:r>
              <a:rPr lang="en-US" sz="1400" dirty="0"/>
              <a:t> reviewed for GDPR. Export (</a:t>
            </a:r>
            <a:r>
              <a:rPr lang="en-US" sz="1400" dirty="0" err="1"/>
              <a:t>SurveyXact</a:t>
            </a:r>
            <a:r>
              <a:rPr lang="en-US" sz="1400" dirty="0"/>
              <a:t> to </a:t>
            </a:r>
            <a:r>
              <a:rPr lang="en-US" sz="1400" dirty="0" err="1"/>
              <a:t>Exel</a:t>
            </a:r>
            <a:r>
              <a:rPr lang="en-US" sz="1400" dirty="0"/>
              <a:t>) and translation issues…</a:t>
            </a:r>
          </a:p>
          <a:p>
            <a:pPr indent="-228600">
              <a:spcAft>
                <a:spcPts val="600"/>
              </a:spcAft>
              <a:buClr>
                <a:srgbClr val="031926"/>
              </a:buClr>
              <a:buSzPts val="1700"/>
              <a:buFont typeface="Arial" panose="020B0604020202020204" pitchFamily="34" charset="0"/>
              <a:buChar char="•"/>
            </a:pPr>
            <a:r>
              <a:rPr lang="en-US" sz="1400" dirty="0" err="1"/>
              <a:t>Præliminær</a:t>
            </a:r>
            <a:r>
              <a:rPr lang="en-US" sz="1400" dirty="0"/>
              <a:t> </a:t>
            </a:r>
            <a:r>
              <a:rPr lang="en-US" sz="1400" dirty="0" err="1"/>
              <a:t>dataanalyse</a:t>
            </a:r>
            <a:r>
              <a:rPr lang="en-US" sz="1400" dirty="0"/>
              <a:t> (</a:t>
            </a:r>
            <a:r>
              <a:rPr lang="en-US" sz="1400" dirty="0" err="1"/>
              <a:t>mhp</a:t>
            </a:r>
            <a:r>
              <a:rPr lang="en-US" sz="1400" dirty="0"/>
              <a:t>. ISHD 2024), E24 </a:t>
            </a:r>
            <a:r>
              <a:rPr lang="en-US" sz="1400" dirty="0" err="1"/>
              <a:t>videre</a:t>
            </a:r>
            <a:endParaRPr lang="en-US" sz="1400" dirty="0"/>
          </a:p>
        </p:txBody>
      </p:sp>
      <p:pic>
        <p:nvPicPr>
          <p:cNvPr id="2" name="Billede 1">
            <a:extLst>
              <a:ext uri="{FF2B5EF4-FFF2-40B4-BE49-F238E27FC236}">
                <a16:creationId xmlns:a16="http://schemas.microsoft.com/office/drawing/2014/main" id="{75EBDA8C-484C-12F6-9D99-B75629C6A4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9250794" y="605777"/>
            <a:ext cx="2240166" cy="2240166"/>
          </a:xfrm>
          <a:custGeom>
            <a:avLst/>
            <a:gdLst/>
            <a:ahLst/>
            <a:cxnLst/>
            <a:rect l="l" t="t" r="r" b="b"/>
            <a:pathLst>
              <a:path w="4694238" h="4694238">
                <a:moveTo>
                  <a:pt x="2347119" y="0"/>
                </a:moveTo>
                <a:cubicBezTo>
                  <a:pt x="3643397" y="0"/>
                  <a:pt x="4694238" y="1050841"/>
                  <a:pt x="4694238" y="2347119"/>
                </a:cubicBezTo>
                <a:cubicBezTo>
                  <a:pt x="4694238" y="3643397"/>
                  <a:pt x="3643397" y="4694238"/>
                  <a:pt x="2347119" y="4694238"/>
                </a:cubicBezTo>
                <a:cubicBezTo>
                  <a:pt x="1050841" y="4694238"/>
                  <a:pt x="0" y="3643397"/>
                  <a:pt x="0" y="2347119"/>
                </a:cubicBezTo>
                <a:cubicBezTo>
                  <a:pt x="0" y="1050841"/>
                  <a:pt x="1050841" y="0"/>
                  <a:pt x="2347119" y="0"/>
                </a:cubicBezTo>
                <a:close/>
              </a:path>
            </a:pathLst>
          </a:custGeom>
        </p:spPr>
      </p:pic>
      <p:sp>
        <p:nvSpPr>
          <p:cNvPr id="86" name="Rectangle 85">
            <a:extLst>
              <a:ext uri="{FF2B5EF4-FFF2-40B4-BE49-F238E27FC236}">
                <a16:creationId xmlns:a16="http://schemas.microsoft.com/office/drawing/2014/main" id="{EEBF1590-3B36-48EE-A89D-3B6F3CB25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AC8F6C8C-AB5A-4548-942D-E3FD40ACB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C2059F15-3365-EDD9-C50F-A92F73102262}"/>
              </a:ext>
            </a:extLst>
          </p:cNvPr>
          <p:cNvSpPr/>
          <p:nvPr/>
        </p:nvSpPr>
        <p:spPr>
          <a:xfrm>
            <a:off x="7851228" y="4181877"/>
            <a:ext cx="3899338" cy="15450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RQ: What emotional reaction appears when teaching about contested histories?</a:t>
            </a:r>
            <a:r>
              <a:rPr lang="da-DK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i="1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are </a:t>
            </a:r>
            <a:r>
              <a:rPr lang="en-US" i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emotional </a:t>
            </a:r>
            <a:r>
              <a:rPr lang="en-US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reactions handled?</a:t>
            </a:r>
            <a:endParaRPr lang="da-DK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0" name="Rectangle 89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2" name="Rectangle 91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0" name="Freeform: Shape 99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Google Shape;84;p18"/>
          <p:cNvSpPr txBox="1"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 algn="r">
              <a:spcBef>
                <a:spcPct val="0"/>
              </a:spcBef>
            </a:pPr>
            <a:r>
              <a:rPr lang="en-US" sz="4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Foreløbige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fund – </a:t>
            </a:r>
            <a:r>
              <a:rPr lang="en-US" sz="4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på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tværs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af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grupper</a:t>
            </a: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5" name="Google Shape;85;p18"/>
          <p:cNvSpPr txBox="1">
            <a:spLocks noGrp="1"/>
          </p:cNvSpPr>
          <p:nvPr>
            <p:ph type="body" idx="1"/>
          </p:nvPr>
        </p:nvSpPr>
        <p:spPr>
          <a:xfrm>
            <a:off x="4810259" y="315311"/>
            <a:ext cx="6555347" cy="5959366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indent="-228600">
              <a:spcAft>
                <a:spcPts val="600"/>
              </a:spcAft>
              <a:buSzPts val="1200"/>
              <a:buFont typeface="Arial" panose="020B0604020202020204" pitchFamily="34" charset="0"/>
              <a:buChar char="•"/>
            </a:pPr>
            <a:r>
              <a:rPr lang="en-US" sz="1400" dirty="0"/>
              <a:t>De </a:t>
            </a:r>
            <a:r>
              <a:rPr lang="en-US" sz="1400" dirty="0" err="1"/>
              <a:t>fleste</a:t>
            </a:r>
            <a:r>
              <a:rPr lang="en-US" sz="1400" dirty="0"/>
              <a:t> </a:t>
            </a:r>
            <a:r>
              <a:rPr lang="en-US" sz="1400" dirty="0" err="1"/>
              <a:t>lærere</a:t>
            </a:r>
            <a:r>
              <a:rPr lang="en-US" sz="1400" dirty="0"/>
              <a:t> </a:t>
            </a:r>
            <a:r>
              <a:rPr lang="en-US" sz="1400" dirty="0" err="1"/>
              <a:t>og</a:t>
            </a:r>
            <a:r>
              <a:rPr lang="en-US" sz="1400" dirty="0"/>
              <a:t> </a:t>
            </a:r>
            <a:r>
              <a:rPr lang="en-US" sz="1400" dirty="0" err="1"/>
              <a:t>læreruddannere</a:t>
            </a:r>
            <a:r>
              <a:rPr lang="en-US" sz="1400" dirty="0"/>
              <a:t> </a:t>
            </a:r>
            <a:r>
              <a:rPr lang="en-US" sz="1400" dirty="0" err="1"/>
              <a:t>har</a:t>
            </a:r>
            <a:r>
              <a:rPr lang="en-US" sz="1400" dirty="0"/>
              <a:t> </a:t>
            </a:r>
            <a:r>
              <a:rPr lang="en-US" sz="1400" dirty="0" err="1"/>
              <a:t>undervist</a:t>
            </a:r>
            <a:r>
              <a:rPr lang="en-US" sz="1400" dirty="0"/>
              <a:t> i </a:t>
            </a:r>
            <a:r>
              <a:rPr lang="en-US" sz="1400" dirty="0" err="1"/>
              <a:t>følsomme</a:t>
            </a:r>
            <a:r>
              <a:rPr lang="en-US" sz="1400" dirty="0"/>
              <a:t>/</a:t>
            </a:r>
            <a:r>
              <a:rPr lang="en-US" sz="1400" dirty="0" err="1"/>
              <a:t>kontroversielle</a:t>
            </a:r>
            <a:r>
              <a:rPr lang="en-US" sz="1400" dirty="0"/>
              <a:t> </a:t>
            </a:r>
            <a:r>
              <a:rPr lang="en-US" sz="1400" dirty="0" err="1"/>
              <a:t>historiske</a:t>
            </a:r>
            <a:r>
              <a:rPr lang="en-US" sz="1400" dirty="0"/>
              <a:t> </a:t>
            </a:r>
            <a:r>
              <a:rPr lang="en-US" sz="1400" dirty="0" err="1"/>
              <a:t>emner</a:t>
            </a:r>
            <a:r>
              <a:rPr lang="en-US" sz="1400" dirty="0"/>
              <a:t>. </a:t>
            </a:r>
          </a:p>
          <a:p>
            <a:pPr indent="-228600">
              <a:spcAft>
                <a:spcPts val="600"/>
              </a:spcAft>
              <a:buSzPts val="1200"/>
              <a:buFont typeface="Arial" panose="020B0604020202020204" pitchFamily="34" charset="0"/>
              <a:buChar char="•"/>
            </a:pPr>
            <a:r>
              <a:rPr lang="en-US" sz="1400" dirty="0"/>
              <a:t>De </a:t>
            </a:r>
            <a:r>
              <a:rPr lang="en-US" sz="1400" dirty="0" err="1"/>
              <a:t>synes</a:t>
            </a:r>
            <a:r>
              <a:rPr lang="en-US" sz="1400" dirty="0"/>
              <a:t> </a:t>
            </a:r>
            <a:r>
              <a:rPr lang="en-US" sz="1400" dirty="0" err="1"/>
              <a:t>selv</a:t>
            </a:r>
            <a:r>
              <a:rPr lang="en-US" sz="1400" dirty="0"/>
              <a:t>, at de er </a:t>
            </a:r>
            <a:r>
              <a:rPr lang="en-US" sz="1400" dirty="0" err="1"/>
              <a:t>fortrolige</a:t>
            </a:r>
            <a:r>
              <a:rPr lang="en-US" sz="1400" dirty="0"/>
              <a:t> med </a:t>
            </a:r>
            <a:r>
              <a:rPr lang="en-US" sz="1400" dirty="0" err="1"/>
              <a:t>og</a:t>
            </a:r>
            <a:r>
              <a:rPr lang="en-US" sz="1400" dirty="0"/>
              <a:t> 'ok' med CH-</a:t>
            </a:r>
            <a:r>
              <a:rPr lang="en-US" sz="1400" dirty="0" err="1"/>
              <a:t>emner</a:t>
            </a:r>
            <a:r>
              <a:rPr lang="en-US" sz="1400" dirty="0"/>
              <a:t>.</a:t>
            </a:r>
          </a:p>
          <a:p>
            <a:pPr indent="-228600">
              <a:spcAft>
                <a:spcPts val="600"/>
              </a:spcAft>
              <a:buSzPts val="1200"/>
              <a:buFont typeface="Arial" panose="020B0604020202020204" pitchFamily="34" charset="0"/>
              <a:buChar char="•"/>
            </a:pPr>
            <a:r>
              <a:rPr lang="en-US" sz="1400" dirty="0" err="1"/>
              <a:t>Lærerstuderende</a:t>
            </a:r>
            <a:r>
              <a:rPr lang="en-US" sz="1400" dirty="0"/>
              <a:t>: En </a:t>
            </a:r>
            <a:r>
              <a:rPr lang="en-US" sz="1400" dirty="0" err="1"/>
              <a:t>betydeligt</a:t>
            </a:r>
            <a:r>
              <a:rPr lang="en-US" sz="1400" dirty="0"/>
              <a:t> </a:t>
            </a:r>
            <a:r>
              <a:rPr lang="en-US" sz="1400" dirty="0" err="1"/>
              <a:t>lavere</a:t>
            </a:r>
            <a:r>
              <a:rPr lang="en-US" sz="1400" dirty="0"/>
              <a:t> </a:t>
            </a:r>
            <a:r>
              <a:rPr lang="en-US" sz="1400" dirty="0" err="1"/>
              <a:t>andel</a:t>
            </a:r>
            <a:r>
              <a:rPr lang="en-US" sz="1400" dirty="0"/>
              <a:t> </a:t>
            </a:r>
            <a:r>
              <a:rPr lang="en-US" sz="1400" dirty="0" err="1"/>
              <a:t>har</a:t>
            </a:r>
            <a:r>
              <a:rPr lang="en-US" sz="1400" dirty="0"/>
              <a:t> </a:t>
            </a:r>
            <a:r>
              <a:rPr lang="en-US" sz="1400" dirty="0" err="1"/>
              <a:t>modtaget</a:t>
            </a:r>
            <a:r>
              <a:rPr lang="en-US" sz="1400" dirty="0"/>
              <a:t> </a:t>
            </a:r>
            <a:r>
              <a:rPr lang="en-US" sz="1400" dirty="0" err="1"/>
              <a:t>undervisning</a:t>
            </a:r>
            <a:r>
              <a:rPr lang="en-US" sz="1400" dirty="0"/>
              <a:t> i CH-</a:t>
            </a:r>
            <a:r>
              <a:rPr lang="en-US" sz="1400" dirty="0" err="1"/>
              <a:t>emner</a:t>
            </a:r>
            <a:r>
              <a:rPr lang="en-US" sz="1400" dirty="0"/>
              <a:t>. </a:t>
            </a:r>
          </a:p>
          <a:p>
            <a:pPr indent="-228600">
              <a:spcAft>
                <a:spcPts val="600"/>
              </a:spcAft>
              <a:buSzPts val="1200"/>
              <a:buFont typeface="Arial" panose="020B0604020202020204" pitchFamily="34" charset="0"/>
              <a:buChar char="•"/>
            </a:pPr>
            <a:endParaRPr lang="en-US" sz="1400" dirty="0"/>
          </a:p>
          <a:p>
            <a:pPr indent="-228600">
              <a:spcAft>
                <a:spcPts val="600"/>
              </a:spcAft>
              <a:buSzPts val="1200"/>
              <a:buFont typeface="Arial" panose="020B0604020202020204" pitchFamily="34" charset="0"/>
              <a:buChar char="•"/>
            </a:pPr>
            <a:r>
              <a:rPr lang="en-US" sz="1400" dirty="0" err="1"/>
              <a:t>På</a:t>
            </a:r>
            <a:r>
              <a:rPr lang="en-US" sz="1400" dirty="0"/>
              <a:t> </a:t>
            </a:r>
            <a:r>
              <a:rPr lang="en-US" sz="1400" dirty="0" err="1"/>
              <a:t>trods</a:t>
            </a:r>
            <a:r>
              <a:rPr lang="en-US" sz="1400" dirty="0"/>
              <a:t> </a:t>
            </a:r>
            <a:r>
              <a:rPr lang="en-US" sz="1400" dirty="0" err="1"/>
              <a:t>af</a:t>
            </a:r>
            <a:r>
              <a:rPr lang="en-US" sz="1400" dirty="0"/>
              <a:t> </a:t>
            </a:r>
            <a:r>
              <a:rPr lang="en-US" sz="1400" dirty="0" err="1"/>
              <a:t>definitionen</a:t>
            </a:r>
            <a:r>
              <a:rPr lang="en-US" sz="1400" dirty="0"/>
              <a:t> </a:t>
            </a:r>
            <a:r>
              <a:rPr lang="en-US" sz="1400" dirty="0" err="1"/>
              <a:t>af</a:t>
            </a:r>
            <a:r>
              <a:rPr lang="en-US" sz="1400" dirty="0"/>
              <a:t> CH i </a:t>
            </a:r>
            <a:r>
              <a:rPr lang="en-US" sz="1400" dirty="0" err="1"/>
              <a:t>spørgeskemaet</a:t>
            </a:r>
            <a:r>
              <a:rPr lang="en-US" sz="1400" dirty="0"/>
              <a:t> er der </a:t>
            </a:r>
            <a:r>
              <a:rPr lang="en-US" sz="1400" dirty="0" err="1"/>
              <a:t>forskellige</a:t>
            </a:r>
            <a:r>
              <a:rPr lang="en-US" sz="1400" dirty="0"/>
              <a:t> </a:t>
            </a:r>
            <a:r>
              <a:rPr lang="en-US" sz="1400" dirty="0" err="1"/>
              <a:t>opfattelser</a:t>
            </a:r>
            <a:r>
              <a:rPr lang="en-US" sz="1400" dirty="0"/>
              <a:t> </a:t>
            </a:r>
            <a:r>
              <a:rPr lang="en-US" sz="1400" dirty="0" err="1"/>
              <a:t>af</a:t>
            </a:r>
            <a:r>
              <a:rPr lang="en-US" sz="1400" dirty="0"/>
              <a:t>, </a:t>
            </a:r>
            <a:r>
              <a:rPr lang="en-US" sz="1400" dirty="0" err="1"/>
              <a:t>hvad</a:t>
            </a:r>
            <a:r>
              <a:rPr lang="en-US" sz="1400" dirty="0"/>
              <a:t> der </a:t>
            </a:r>
            <a:r>
              <a:rPr lang="en-US" sz="1400" dirty="0" err="1"/>
              <a:t>udgør</a:t>
            </a:r>
            <a:r>
              <a:rPr lang="en-US" sz="1400" dirty="0"/>
              <a:t> </a:t>
            </a:r>
            <a:r>
              <a:rPr lang="en-US" sz="1400" dirty="0" err="1"/>
              <a:t>følsomme</a:t>
            </a:r>
            <a:r>
              <a:rPr lang="en-US" sz="1400" dirty="0"/>
              <a:t> </a:t>
            </a:r>
            <a:r>
              <a:rPr lang="en-US" sz="1400" dirty="0" err="1"/>
              <a:t>og</a:t>
            </a:r>
            <a:r>
              <a:rPr lang="en-US" sz="1400" dirty="0"/>
              <a:t> </a:t>
            </a:r>
            <a:r>
              <a:rPr lang="en-US" sz="1400" dirty="0" err="1"/>
              <a:t>kontroversielle</a:t>
            </a:r>
            <a:r>
              <a:rPr lang="en-US" sz="1400" dirty="0"/>
              <a:t> </a:t>
            </a:r>
            <a:r>
              <a:rPr lang="en-US" sz="1400" dirty="0" err="1"/>
              <a:t>historiske</a:t>
            </a:r>
            <a:r>
              <a:rPr lang="en-US" sz="1400" dirty="0"/>
              <a:t> </a:t>
            </a:r>
            <a:r>
              <a:rPr lang="en-US" sz="1400" dirty="0" err="1"/>
              <a:t>emner</a:t>
            </a:r>
            <a:r>
              <a:rPr lang="en-US" sz="1400" dirty="0"/>
              <a:t>.</a:t>
            </a:r>
          </a:p>
          <a:p>
            <a:pPr marL="380985" indent="0">
              <a:spcAft>
                <a:spcPts val="600"/>
              </a:spcAft>
              <a:buSzPts val="1200"/>
              <a:buNone/>
            </a:pPr>
            <a:endParaRPr lang="en-US" sz="1400" dirty="0"/>
          </a:p>
          <a:p>
            <a:pPr indent="-228600">
              <a:spcAft>
                <a:spcPts val="600"/>
              </a:spcAft>
              <a:buSzPts val="1200"/>
              <a:buFont typeface="Arial" panose="020B0604020202020204" pitchFamily="34" charset="0"/>
              <a:buChar char="•"/>
            </a:pPr>
            <a:r>
              <a:rPr lang="en-US" sz="1400" dirty="0" err="1"/>
              <a:t>På</a:t>
            </a:r>
            <a:r>
              <a:rPr lang="en-US" sz="1400" dirty="0"/>
              <a:t> </a:t>
            </a:r>
            <a:r>
              <a:rPr lang="en-US" sz="1400" dirty="0" err="1"/>
              <a:t>tværs</a:t>
            </a:r>
            <a:r>
              <a:rPr lang="en-US" sz="1400" dirty="0"/>
              <a:t> </a:t>
            </a:r>
            <a:r>
              <a:rPr lang="en-US" sz="1400" dirty="0" err="1"/>
              <a:t>af</a:t>
            </a:r>
            <a:r>
              <a:rPr lang="en-US" sz="1400" dirty="0"/>
              <a:t> de </a:t>
            </a:r>
            <a:r>
              <a:rPr lang="en-US" sz="1400" dirty="0" err="1"/>
              <a:t>tre</a:t>
            </a:r>
            <a:r>
              <a:rPr lang="en-US" sz="1400" dirty="0"/>
              <a:t> </a:t>
            </a:r>
            <a:r>
              <a:rPr lang="en-US" sz="1400" dirty="0" err="1"/>
              <a:t>grupper</a:t>
            </a:r>
            <a:r>
              <a:rPr lang="en-US" sz="1400" dirty="0"/>
              <a:t>: </a:t>
            </a:r>
            <a:r>
              <a:rPr lang="en-US" sz="1400" dirty="0" err="1"/>
              <a:t>Svarene</a:t>
            </a:r>
            <a:r>
              <a:rPr lang="en-US" sz="1400" dirty="0"/>
              <a:t> </a:t>
            </a:r>
            <a:r>
              <a:rPr lang="en-US" sz="1400" dirty="0" err="1"/>
              <a:t>tyder</a:t>
            </a:r>
            <a:r>
              <a:rPr lang="en-US" sz="1400" dirty="0"/>
              <a:t> </a:t>
            </a:r>
            <a:r>
              <a:rPr lang="en-US" sz="1400" dirty="0" err="1"/>
              <a:t>ikke</a:t>
            </a:r>
            <a:r>
              <a:rPr lang="en-US" sz="1400" dirty="0"/>
              <a:t> </a:t>
            </a:r>
            <a:r>
              <a:rPr lang="en-US" sz="1400" dirty="0" err="1"/>
              <a:t>på</a:t>
            </a:r>
            <a:r>
              <a:rPr lang="en-US" sz="1400" dirty="0"/>
              <a:t>, at der er </a:t>
            </a:r>
            <a:r>
              <a:rPr lang="en-US" sz="1400" dirty="0" err="1"/>
              <a:t>voldsomme</a:t>
            </a:r>
            <a:r>
              <a:rPr lang="en-US" sz="1400" dirty="0"/>
              <a:t> </a:t>
            </a:r>
            <a:r>
              <a:rPr lang="en-US" sz="1400" dirty="0" err="1"/>
              <a:t>følelsesmæssige</a:t>
            </a:r>
            <a:r>
              <a:rPr lang="en-US" sz="1400" dirty="0"/>
              <a:t> </a:t>
            </a:r>
            <a:r>
              <a:rPr lang="en-US" sz="1400" dirty="0" err="1"/>
              <a:t>reaktioner</a:t>
            </a:r>
            <a:r>
              <a:rPr lang="en-US" sz="1400" dirty="0"/>
              <a:t> </a:t>
            </a:r>
            <a:r>
              <a:rPr lang="en-US" sz="1400" dirty="0" err="1"/>
              <a:t>på</a:t>
            </a:r>
            <a:r>
              <a:rPr lang="en-US" sz="1400" dirty="0"/>
              <a:t> at </a:t>
            </a:r>
            <a:r>
              <a:rPr lang="en-US" sz="1400" dirty="0" err="1"/>
              <a:t>arbejde</a:t>
            </a:r>
            <a:r>
              <a:rPr lang="en-US" sz="1400" dirty="0"/>
              <a:t> med CH-</a:t>
            </a:r>
            <a:r>
              <a:rPr lang="en-US" sz="1400" dirty="0" err="1"/>
              <a:t>emner</a:t>
            </a:r>
            <a:r>
              <a:rPr lang="en-US" sz="1400" dirty="0"/>
              <a:t>. </a:t>
            </a:r>
            <a:r>
              <a:rPr lang="en-US" sz="1400" dirty="0" err="1"/>
              <a:t>Generelt</a:t>
            </a:r>
            <a:r>
              <a:rPr lang="en-US" sz="1400" dirty="0"/>
              <a:t> </a:t>
            </a:r>
            <a:r>
              <a:rPr lang="en-US" sz="1400" dirty="0" err="1"/>
              <a:t>reagerer</a:t>
            </a:r>
            <a:r>
              <a:rPr lang="en-US" sz="1400" dirty="0"/>
              <a:t> </a:t>
            </a:r>
            <a:r>
              <a:rPr lang="en-US" sz="1400" dirty="0" err="1"/>
              <a:t>lærerstuderende</a:t>
            </a:r>
            <a:r>
              <a:rPr lang="en-US" sz="1400" dirty="0"/>
              <a:t> </a:t>
            </a:r>
            <a:r>
              <a:rPr lang="en-US" sz="1400" dirty="0" err="1"/>
              <a:t>og</a:t>
            </a:r>
            <a:r>
              <a:rPr lang="en-US" sz="1400" dirty="0"/>
              <a:t> </a:t>
            </a:r>
            <a:r>
              <a:rPr lang="en-US" sz="1400" dirty="0" err="1"/>
              <a:t>elever</a:t>
            </a:r>
            <a:r>
              <a:rPr lang="en-US" sz="1400" dirty="0"/>
              <a:t> </a:t>
            </a:r>
            <a:r>
              <a:rPr lang="en-US" sz="1400" dirty="0" err="1"/>
              <a:t>engageret</a:t>
            </a:r>
            <a:r>
              <a:rPr lang="en-US" sz="1400" dirty="0"/>
              <a:t> </a:t>
            </a:r>
            <a:r>
              <a:rPr lang="en-US" sz="1400" dirty="0" err="1"/>
              <a:t>og</a:t>
            </a:r>
            <a:r>
              <a:rPr lang="en-US" sz="1400" dirty="0"/>
              <a:t> med </a:t>
            </a:r>
            <a:r>
              <a:rPr lang="en-US" sz="1400" dirty="0" err="1"/>
              <a:t>nysgerrighed</a:t>
            </a:r>
            <a:r>
              <a:rPr lang="en-US" sz="1400" dirty="0"/>
              <a:t> over for CH.  Der er dog </a:t>
            </a:r>
            <a:r>
              <a:rPr lang="en-US" sz="1400" dirty="0" err="1"/>
              <a:t>en</a:t>
            </a:r>
            <a:r>
              <a:rPr lang="en-US" sz="1400" dirty="0"/>
              <a:t> </a:t>
            </a:r>
            <a:r>
              <a:rPr lang="en-US" sz="1400" dirty="0" err="1"/>
              <a:t>bekymring</a:t>
            </a:r>
            <a:r>
              <a:rPr lang="en-US" sz="1400" dirty="0"/>
              <a:t> (</a:t>
            </a:r>
            <a:r>
              <a:rPr lang="en-US" sz="1400" dirty="0" err="1"/>
              <a:t>lærere</a:t>
            </a:r>
            <a:r>
              <a:rPr lang="en-US" sz="1400" dirty="0"/>
              <a:t>): </a:t>
            </a:r>
            <a:r>
              <a:rPr lang="en-US" sz="1400" dirty="0" err="1"/>
              <a:t>Elever</a:t>
            </a:r>
            <a:r>
              <a:rPr lang="en-US" sz="1400" dirty="0"/>
              <a:t>, der </a:t>
            </a:r>
            <a:r>
              <a:rPr lang="en-US" sz="1400" dirty="0" err="1"/>
              <a:t>gør</a:t>
            </a:r>
            <a:r>
              <a:rPr lang="en-US" sz="1400" dirty="0"/>
              <a:t> sig </a:t>
            </a:r>
            <a:r>
              <a:rPr lang="en-US" sz="1400" dirty="0" err="1"/>
              <a:t>selv</a:t>
            </a:r>
            <a:r>
              <a:rPr lang="en-US" sz="1400" dirty="0"/>
              <a:t> </a:t>
            </a:r>
            <a:r>
              <a:rPr lang="en-US" sz="1400" dirty="0" err="1"/>
              <a:t>tavse</a:t>
            </a:r>
            <a:r>
              <a:rPr lang="en-US" sz="1400" dirty="0"/>
              <a:t>. (</a:t>
            </a:r>
            <a:r>
              <a:rPr lang="en-US" sz="1400" dirty="0" err="1"/>
              <a:t>selvcensurering</a:t>
            </a:r>
            <a:r>
              <a:rPr lang="en-US" sz="1400" dirty="0"/>
              <a:t>) (</a:t>
            </a:r>
            <a:r>
              <a:rPr lang="en-US" sz="1400" dirty="0" err="1"/>
              <a:t>Hvorfor</a:t>
            </a:r>
            <a:r>
              <a:rPr lang="en-US" sz="1400" dirty="0"/>
              <a:t>? </a:t>
            </a:r>
            <a:r>
              <a:rPr lang="en-US" sz="1400" dirty="0" err="1"/>
              <a:t>Hvad</a:t>
            </a:r>
            <a:r>
              <a:rPr lang="en-US" sz="1400" dirty="0"/>
              <a:t> </a:t>
            </a:r>
            <a:r>
              <a:rPr lang="en-US" sz="1400" dirty="0" err="1"/>
              <a:t>kan</a:t>
            </a:r>
            <a:r>
              <a:rPr lang="en-US" sz="1400" dirty="0"/>
              <a:t> man </a:t>
            </a:r>
            <a:r>
              <a:rPr lang="en-US" sz="1400" dirty="0" err="1"/>
              <a:t>gøre</a:t>
            </a:r>
            <a:r>
              <a:rPr lang="en-US" sz="1400" dirty="0"/>
              <a:t>?)</a:t>
            </a:r>
          </a:p>
          <a:p>
            <a:pPr indent="-228600">
              <a:spcAft>
                <a:spcPts val="600"/>
              </a:spcAft>
              <a:buSzPts val="1200"/>
              <a:buFont typeface="Arial" panose="020B0604020202020204" pitchFamily="34" charset="0"/>
              <a:buChar char="•"/>
            </a:pPr>
            <a:endParaRPr lang="en-US" sz="1400" dirty="0"/>
          </a:p>
          <a:p>
            <a:pPr indent="-228600">
              <a:spcAft>
                <a:spcPts val="600"/>
              </a:spcAft>
              <a:buSzPts val="1200"/>
              <a:buFont typeface="Arial" panose="020B0604020202020204" pitchFamily="34" charset="0"/>
              <a:buChar char="•"/>
            </a:pPr>
            <a:r>
              <a:rPr lang="en-US" sz="1400" dirty="0" err="1"/>
              <a:t>Skolens</a:t>
            </a:r>
            <a:r>
              <a:rPr lang="en-US" sz="1400" dirty="0"/>
              <a:t>, </a:t>
            </a:r>
            <a:r>
              <a:rPr lang="en-US" sz="1400" dirty="0" err="1"/>
              <a:t>uddannelsesinstitutionens</a:t>
            </a:r>
            <a:r>
              <a:rPr lang="en-US" sz="1400" dirty="0"/>
              <a:t>, </a:t>
            </a:r>
            <a:r>
              <a:rPr lang="en-US" sz="1400" dirty="0" err="1"/>
              <a:t>forældrenes</a:t>
            </a:r>
            <a:r>
              <a:rPr lang="en-US" sz="1400" dirty="0"/>
              <a:t> </a:t>
            </a:r>
            <a:r>
              <a:rPr lang="en-US" sz="1400" dirty="0" err="1"/>
              <a:t>eller</a:t>
            </a:r>
            <a:r>
              <a:rPr lang="en-US" sz="1400" dirty="0"/>
              <a:t> </a:t>
            </a:r>
            <a:r>
              <a:rPr lang="en-US" sz="1400" dirty="0" err="1"/>
              <a:t>læreplanens</a:t>
            </a:r>
            <a:r>
              <a:rPr lang="en-US" sz="1400" dirty="0"/>
              <a:t> </a:t>
            </a:r>
            <a:r>
              <a:rPr lang="en-US" sz="1400" dirty="0" err="1"/>
              <a:t>begrænsninger</a:t>
            </a:r>
            <a:r>
              <a:rPr lang="en-US" sz="1400" dirty="0"/>
              <a:t> for CH-</a:t>
            </a:r>
            <a:r>
              <a:rPr lang="en-US" sz="1400" dirty="0" err="1"/>
              <a:t>undervisning</a:t>
            </a:r>
            <a:r>
              <a:rPr lang="en-US" sz="1400" dirty="0"/>
              <a:t>? </a:t>
            </a:r>
            <a:r>
              <a:rPr lang="en-US" sz="1400" dirty="0" err="1"/>
              <a:t>Mindre</a:t>
            </a:r>
            <a:r>
              <a:rPr lang="en-US" sz="1400" dirty="0"/>
              <a:t> </a:t>
            </a:r>
            <a:r>
              <a:rPr lang="en-US" sz="1400" dirty="0" err="1"/>
              <a:t>indlysende</a:t>
            </a:r>
            <a:r>
              <a:rPr lang="en-US" sz="1400" dirty="0"/>
              <a:t>. Der </a:t>
            </a:r>
            <a:r>
              <a:rPr lang="en-US" sz="1400" dirty="0" err="1"/>
              <a:t>synes</a:t>
            </a:r>
            <a:r>
              <a:rPr lang="en-US" sz="1400" dirty="0"/>
              <a:t> at </a:t>
            </a:r>
            <a:r>
              <a:rPr lang="en-US" sz="1400" dirty="0" err="1"/>
              <a:t>være</a:t>
            </a:r>
            <a:r>
              <a:rPr lang="en-US" sz="1400" dirty="0"/>
              <a:t> et </a:t>
            </a:r>
            <a:r>
              <a:rPr lang="en-US" sz="1400" dirty="0" err="1"/>
              <a:t>generelt</a:t>
            </a:r>
            <a:r>
              <a:rPr lang="en-US" sz="1400" dirty="0"/>
              <a:t> </a:t>
            </a:r>
            <a:r>
              <a:rPr lang="en-US" sz="1400" dirty="0" err="1"/>
              <a:t>behov</a:t>
            </a:r>
            <a:r>
              <a:rPr lang="en-US" sz="1400" dirty="0"/>
              <a:t> for </a:t>
            </a:r>
            <a:r>
              <a:rPr lang="en-US" sz="1400" dirty="0" err="1"/>
              <a:t>undervisningsmateriale</a:t>
            </a:r>
            <a:r>
              <a:rPr lang="en-US" sz="1400" dirty="0"/>
              <a:t> </a:t>
            </a:r>
            <a:r>
              <a:rPr lang="en-US" sz="1400" dirty="0" err="1"/>
              <a:t>og</a:t>
            </a:r>
            <a:r>
              <a:rPr lang="en-US" sz="1400" dirty="0"/>
              <a:t> </a:t>
            </a:r>
            <a:r>
              <a:rPr lang="en-US" sz="1400" dirty="0" err="1"/>
              <a:t>kurser</a:t>
            </a:r>
            <a:r>
              <a:rPr lang="en-US" sz="1400" dirty="0"/>
              <a:t> om </a:t>
            </a:r>
            <a:r>
              <a:rPr lang="en-US" sz="1400" dirty="0" err="1"/>
              <a:t>emnet</a:t>
            </a:r>
            <a:r>
              <a:rPr lang="en-US" sz="1400" dirty="0"/>
              <a:t>.</a:t>
            </a:r>
          </a:p>
          <a:p>
            <a:pPr indent="-228600">
              <a:spcAft>
                <a:spcPts val="600"/>
              </a:spcAft>
              <a:buSzPts val="1200"/>
              <a:buFont typeface="Arial" panose="020B0604020202020204" pitchFamily="34" charset="0"/>
              <a:buChar char="•"/>
            </a:pPr>
            <a:endParaRPr lang="en-US" sz="1400" dirty="0"/>
          </a:p>
          <a:p>
            <a:pPr indent="-228600">
              <a:spcAft>
                <a:spcPts val="600"/>
              </a:spcAft>
              <a:buSzPts val="1200"/>
              <a:buFont typeface="Arial" panose="020B0604020202020204" pitchFamily="34" charset="0"/>
              <a:buChar char="•"/>
            </a:pPr>
            <a:r>
              <a:rPr lang="en-US" sz="1400" dirty="0"/>
              <a:t>CH = </a:t>
            </a:r>
            <a:r>
              <a:rPr lang="en-US" sz="1400" dirty="0" err="1"/>
              <a:t>hovedsageligt</a:t>
            </a:r>
            <a:r>
              <a:rPr lang="en-US" sz="1400" dirty="0"/>
              <a:t> </a:t>
            </a:r>
            <a:r>
              <a:rPr lang="en-US" sz="1400" dirty="0" err="1"/>
              <a:t>forbundet</a:t>
            </a:r>
            <a:r>
              <a:rPr lang="en-US" sz="1400" dirty="0"/>
              <a:t> med </a:t>
            </a:r>
            <a:r>
              <a:rPr lang="en-US" sz="1400" dirty="0" err="1"/>
              <a:t>religiøse</a:t>
            </a:r>
            <a:r>
              <a:rPr lang="en-US" sz="1400" dirty="0"/>
              <a:t> + </a:t>
            </a:r>
            <a:r>
              <a:rPr lang="en-US" sz="1400" dirty="0" err="1"/>
              <a:t>politiske</a:t>
            </a:r>
            <a:r>
              <a:rPr lang="en-US" sz="1400" dirty="0"/>
              <a:t> </a:t>
            </a:r>
            <a:r>
              <a:rPr lang="en-US" sz="1400" dirty="0" err="1"/>
              <a:t>historiske</a:t>
            </a:r>
            <a:r>
              <a:rPr lang="en-US" sz="1400" dirty="0"/>
              <a:t> </a:t>
            </a:r>
            <a:r>
              <a:rPr lang="en-US" sz="1400" dirty="0" err="1"/>
              <a:t>begivenheder</a:t>
            </a:r>
            <a:r>
              <a:rPr lang="en-US" sz="1400" dirty="0"/>
              <a:t>, </a:t>
            </a:r>
            <a:r>
              <a:rPr lang="en-US" sz="1400" dirty="0" err="1"/>
              <a:t>perioder</a:t>
            </a:r>
            <a:r>
              <a:rPr lang="en-US" sz="1400" dirty="0"/>
              <a:t>, </a:t>
            </a:r>
            <a:r>
              <a:rPr lang="en-US" sz="1400" dirty="0" err="1"/>
              <a:t>datoer</a:t>
            </a:r>
            <a:r>
              <a:rPr lang="en-US" sz="1400" dirty="0"/>
              <a:t>, </a:t>
            </a:r>
            <a:r>
              <a:rPr lang="en-US" sz="1400" dirty="0" err="1"/>
              <a:t>magtfulde</a:t>
            </a:r>
            <a:r>
              <a:rPr lang="en-US" sz="1400" dirty="0"/>
              <a:t> </a:t>
            </a:r>
            <a:r>
              <a:rPr lang="en-US" sz="1400" dirty="0" err="1"/>
              <a:t>personligheder</a:t>
            </a:r>
            <a:r>
              <a:rPr lang="en-US" sz="1400" dirty="0"/>
              <a:t> (</a:t>
            </a:r>
            <a:r>
              <a:rPr lang="en-US" sz="1400" dirty="0" err="1"/>
              <a:t>ofte</a:t>
            </a:r>
            <a:r>
              <a:rPr lang="en-US" sz="1400" dirty="0"/>
              <a:t> de </a:t>
            </a:r>
            <a:r>
              <a:rPr lang="en-US" sz="1400" dirty="0" err="1"/>
              <a:t>samme</a:t>
            </a:r>
            <a:r>
              <a:rPr lang="en-US" sz="1400" dirty="0"/>
              <a:t> </a:t>
            </a:r>
            <a:r>
              <a:rPr lang="en-US" sz="1400" dirty="0" err="1"/>
              <a:t>nævnt</a:t>
            </a:r>
            <a:r>
              <a:rPr lang="en-US" sz="1400" dirty="0"/>
              <a:t> </a:t>
            </a:r>
            <a:r>
              <a:rPr lang="en-US" sz="1400" dirty="0" err="1"/>
              <a:t>igen</a:t>
            </a:r>
            <a:r>
              <a:rPr lang="en-US" sz="1400" dirty="0"/>
              <a:t> </a:t>
            </a:r>
            <a:r>
              <a:rPr lang="en-US" sz="1400" dirty="0" err="1"/>
              <a:t>og</a:t>
            </a:r>
            <a:r>
              <a:rPr lang="en-US" sz="1400" dirty="0"/>
              <a:t> </a:t>
            </a:r>
            <a:r>
              <a:rPr lang="en-US" sz="1400" dirty="0" err="1"/>
              <a:t>igen</a:t>
            </a:r>
            <a:r>
              <a:rPr lang="en-US" sz="1400" dirty="0"/>
              <a:t>)</a:t>
            </a:r>
          </a:p>
          <a:p>
            <a:pPr indent="-228600">
              <a:spcAft>
                <a:spcPts val="600"/>
              </a:spcAft>
              <a:buSzPts val="1200"/>
              <a:buFont typeface="Arial" panose="020B0604020202020204" pitchFamily="34" charset="0"/>
              <a:buChar char="•"/>
            </a:pPr>
            <a:r>
              <a:rPr lang="en-US" sz="1400" dirty="0"/>
              <a:t>(Grader </a:t>
            </a:r>
            <a:r>
              <a:rPr lang="en-US" sz="1400" dirty="0" err="1"/>
              <a:t>af</a:t>
            </a:r>
            <a:r>
              <a:rPr lang="en-US" sz="1400" dirty="0"/>
              <a:t> contestations – high stake vs. low stake)</a:t>
            </a:r>
          </a:p>
        </p:txBody>
      </p:sp>
      <p:pic>
        <p:nvPicPr>
          <p:cNvPr id="2" name="Billede 1">
            <a:extLst>
              <a:ext uri="{FF2B5EF4-FFF2-40B4-BE49-F238E27FC236}">
                <a16:creationId xmlns:a16="http://schemas.microsoft.com/office/drawing/2014/main" id="{44507C12-8990-5C53-A036-E595AB3B35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869" y="205191"/>
            <a:ext cx="1261981" cy="126198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6" name="Rectangle 95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8" name="Rectangle 97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6" name="Freeform: Shape 105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Google Shape;90;p19"/>
          <p:cNvSpPr txBox="1"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 algn="r">
              <a:spcBef>
                <a:spcPct val="0"/>
              </a:spcBef>
            </a:pPr>
            <a:r>
              <a:rPr lang="en-US" sz="4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Flere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udvalgte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pointer…</a:t>
            </a:r>
          </a:p>
        </p:txBody>
      </p:sp>
      <p:sp>
        <p:nvSpPr>
          <p:cNvPr id="91" name="Google Shape;91;p19"/>
          <p:cNvSpPr txBox="1">
            <a:spLocks noGrp="1"/>
          </p:cNvSpPr>
          <p:nvPr>
            <p:ph type="body" idx="1"/>
          </p:nvPr>
        </p:nvSpPr>
        <p:spPr>
          <a:xfrm>
            <a:off x="4810259" y="649480"/>
            <a:ext cx="6555347" cy="5546047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indent="-228600">
              <a:buSzPts val="1400"/>
              <a:buFont typeface="Arial" panose="020B0604020202020204" pitchFamily="34" charset="0"/>
              <a:buChar char="•"/>
            </a:pPr>
            <a:r>
              <a:rPr lang="en-US" sz="1900" dirty="0"/>
              <a:t>Q6.1: ”I </a:t>
            </a:r>
            <a:r>
              <a:rPr lang="en-US" sz="1900" dirty="0" err="1"/>
              <a:t>historie</a:t>
            </a:r>
            <a:r>
              <a:rPr lang="en-US" sz="1900" dirty="0"/>
              <a:t> taler </a:t>
            </a:r>
            <a:r>
              <a:rPr lang="en-US" sz="1900" dirty="0" err="1"/>
              <a:t>kendsgerningerne</a:t>
            </a:r>
            <a:r>
              <a:rPr lang="en-US" sz="1900" dirty="0"/>
              <a:t> for sig </a:t>
            </a:r>
            <a:r>
              <a:rPr lang="en-US" sz="1900" dirty="0" err="1"/>
              <a:t>selv</a:t>
            </a:r>
            <a:r>
              <a:rPr lang="en-US" sz="1900" dirty="0"/>
              <a:t> </a:t>
            </a:r>
            <a:r>
              <a:rPr lang="en-US" sz="1900" dirty="0" err="1"/>
              <a:t>og</a:t>
            </a:r>
            <a:r>
              <a:rPr lang="en-US" sz="1900" dirty="0"/>
              <a:t> </a:t>
            </a:r>
            <a:r>
              <a:rPr lang="en-US" sz="1900" dirty="0" err="1"/>
              <a:t>kræver</a:t>
            </a:r>
            <a:r>
              <a:rPr lang="en-US" sz="1900" dirty="0"/>
              <a:t> </a:t>
            </a:r>
            <a:r>
              <a:rPr lang="en-US" sz="1900" dirty="0" err="1"/>
              <a:t>ikke</a:t>
            </a:r>
            <a:r>
              <a:rPr lang="en-US" sz="1900" dirty="0"/>
              <a:t> </a:t>
            </a:r>
            <a:r>
              <a:rPr lang="en-US" sz="1900" dirty="0" err="1"/>
              <a:t>fortolkning</a:t>
            </a:r>
            <a:r>
              <a:rPr lang="en-US" sz="1900" dirty="0"/>
              <a:t>”: </a:t>
            </a:r>
            <a:r>
              <a:rPr lang="en-US" sz="1900" dirty="0" err="1"/>
              <a:t>Flertal</a:t>
            </a:r>
            <a:r>
              <a:rPr lang="en-US" sz="1900" dirty="0"/>
              <a:t> resp. er </a:t>
            </a:r>
            <a:r>
              <a:rPr lang="en-US" sz="1900" dirty="0" err="1"/>
              <a:t>meget</a:t>
            </a:r>
            <a:r>
              <a:rPr lang="en-US" sz="1900" dirty="0"/>
              <a:t> </a:t>
            </a:r>
            <a:r>
              <a:rPr lang="en-US" sz="1900" dirty="0" err="1"/>
              <a:t>uenige</a:t>
            </a:r>
            <a:r>
              <a:rPr lang="en-US" sz="1900" dirty="0"/>
              <a:t>/</a:t>
            </a:r>
            <a:r>
              <a:rPr lang="en-US" sz="1900" dirty="0" err="1"/>
              <a:t>uenige</a:t>
            </a:r>
            <a:r>
              <a:rPr lang="en-US" sz="1900" dirty="0"/>
              <a:t>: T + TE: 87-88% S: 76%</a:t>
            </a:r>
          </a:p>
          <a:p>
            <a:pPr indent="-228600">
              <a:buSzPts val="1400"/>
              <a:buFont typeface="Arial" panose="020B0604020202020204" pitchFamily="34" charset="0"/>
              <a:buChar char="•"/>
            </a:pPr>
            <a:endParaRPr lang="en-US" sz="1900" dirty="0"/>
          </a:p>
          <a:p>
            <a:pPr indent="-228600">
              <a:buSzPts val="1400"/>
              <a:buFont typeface="Arial" panose="020B0604020202020204" pitchFamily="34" charset="0"/>
              <a:buChar char="•"/>
            </a:pPr>
            <a:r>
              <a:rPr lang="en-US" sz="1900" dirty="0"/>
              <a:t>Q8: ”</a:t>
            </a:r>
            <a:r>
              <a:rPr lang="en-US" sz="1900" dirty="0" err="1"/>
              <a:t>Geografisk</a:t>
            </a:r>
            <a:r>
              <a:rPr lang="en-US" sz="1900" dirty="0"/>
              <a:t> </a:t>
            </a:r>
            <a:r>
              <a:rPr lang="en-US" sz="1900" dirty="0" err="1"/>
              <a:t>perspektiv</a:t>
            </a:r>
            <a:r>
              <a:rPr lang="en-US" sz="1900" dirty="0"/>
              <a:t> </a:t>
            </a:r>
            <a:r>
              <a:rPr lang="en-US" sz="1900" dirty="0" err="1"/>
              <a:t>og</a:t>
            </a:r>
            <a:r>
              <a:rPr lang="en-US" sz="1900" dirty="0"/>
              <a:t> CH”: </a:t>
            </a:r>
            <a:r>
              <a:rPr lang="en-US" sz="1900" dirty="0" err="1"/>
              <a:t>Mest</a:t>
            </a:r>
            <a:r>
              <a:rPr lang="en-US" sz="1900" dirty="0"/>
              <a:t> national </a:t>
            </a:r>
            <a:r>
              <a:rPr lang="en-US" sz="1900" dirty="0" err="1"/>
              <a:t>og</a:t>
            </a:r>
            <a:r>
              <a:rPr lang="en-US" sz="1900" dirty="0"/>
              <a:t> </a:t>
            </a:r>
            <a:r>
              <a:rPr lang="en-US" sz="1900" dirty="0" err="1"/>
              <a:t>vestlig</a:t>
            </a:r>
            <a:r>
              <a:rPr lang="en-US" sz="1900" dirty="0"/>
              <a:t> </a:t>
            </a:r>
            <a:r>
              <a:rPr lang="en-US" sz="1900" dirty="0" err="1"/>
              <a:t>historie</a:t>
            </a:r>
            <a:r>
              <a:rPr lang="en-US" sz="1900" dirty="0"/>
              <a:t>. </a:t>
            </a:r>
            <a:r>
              <a:rPr lang="en-US" sz="1900" dirty="0" err="1"/>
              <a:t>Mindre</a:t>
            </a:r>
            <a:r>
              <a:rPr lang="en-US" sz="1900" dirty="0"/>
              <a:t> </a:t>
            </a:r>
            <a:r>
              <a:rPr lang="en-US" sz="1900" dirty="0" err="1"/>
              <a:t>lokal</a:t>
            </a:r>
            <a:r>
              <a:rPr lang="en-US" sz="1900" dirty="0"/>
              <a:t>. TE </a:t>
            </a:r>
            <a:r>
              <a:rPr lang="en-US" sz="1900" dirty="0" err="1"/>
              <a:t>angiver</a:t>
            </a:r>
            <a:r>
              <a:rPr lang="en-US" sz="1900" dirty="0"/>
              <a:t> </a:t>
            </a:r>
            <a:r>
              <a:rPr lang="en-US" sz="1900" dirty="0" err="1"/>
              <a:t>flere</a:t>
            </a:r>
            <a:r>
              <a:rPr lang="en-US" sz="1900" dirty="0"/>
              <a:t> (27%) end ST (12%) for global </a:t>
            </a:r>
            <a:r>
              <a:rPr lang="en-US" sz="1900" dirty="0" err="1"/>
              <a:t>historie</a:t>
            </a:r>
            <a:r>
              <a:rPr lang="en-US" sz="1900" dirty="0"/>
              <a:t>. (Kan det </a:t>
            </a:r>
            <a:r>
              <a:rPr lang="en-US" sz="1900" dirty="0" err="1"/>
              <a:t>skyldes</a:t>
            </a:r>
            <a:r>
              <a:rPr lang="en-US" sz="1900" dirty="0"/>
              <a:t> </a:t>
            </a:r>
            <a:r>
              <a:rPr lang="en-US" sz="1900" dirty="0" err="1"/>
              <a:t>forskellige</a:t>
            </a:r>
            <a:r>
              <a:rPr lang="en-US" sz="1900" dirty="0"/>
              <a:t> </a:t>
            </a:r>
            <a:r>
              <a:rPr lang="en-US" sz="1900" dirty="0" err="1"/>
              <a:t>forståelser</a:t>
            </a:r>
            <a:r>
              <a:rPr lang="en-US" sz="1900" dirty="0"/>
              <a:t> </a:t>
            </a:r>
            <a:r>
              <a:rPr lang="en-US" sz="1900" dirty="0" err="1"/>
              <a:t>af</a:t>
            </a:r>
            <a:r>
              <a:rPr lang="en-US" sz="1900" dirty="0"/>
              <a:t> global </a:t>
            </a:r>
            <a:r>
              <a:rPr lang="en-US" sz="1900" dirty="0" err="1"/>
              <a:t>historie</a:t>
            </a:r>
            <a:r>
              <a:rPr lang="en-US" sz="1900" dirty="0"/>
              <a:t>?) 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1900" dirty="0" err="1"/>
              <a:t>Interessant</a:t>
            </a:r>
            <a:r>
              <a:rPr lang="en-US" sz="1900" dirty="0"/>
              <a:t>, at </a:t>
            </a:r>
            <a:r>
              <a:rPr lang="en-US" sz="1900" dirty="0" err="1"/>
              <a:t>så</a:t>
            </a:r>
            <a:r>
              <a:rPr lang="en-US" sz="1900" dirty="0"/>
              <a:t> </a:t>
            </a:r>
            <a:r>
              <a:rPr lang="en-US" sz="1900" dirty="0" err="1"/>
              <a:t>få</a:t>
            </a:r>
            <a:r>
              <a:rPr lang="en-US" sz="1900" dirty="0"/>
              <a:t> </a:t>
            </a:r>
            <a:r>
              <a:rPr lang="en-US" sz="1900" dirty="0" err="1"/>
              <a:t>angiver</a:t>
            </a:r>
            <a:r>
              <a:rPr lang="en-US" sz="1900" dirty="0"/>
              <a:t> det </a:t>
            </a:r>
            <a:r>
              <a:rPr lang="en-US" sz="1900" dirty="0" err="1"/>
              <a:t>lokale</a:t>
            </a:r>
            <a:r>
              <a:rPr lang="en-US" sz="1900" dirty="0"/>
              <a:t> </a:t>
            </a:r>
            <a:r>
              <a:rPr lang="en-US" sz="1900" dirty="0" err="1"/>
              <a:t>som</a:t>
            </a:r>
            <a:r>
              <a:rPr lang="en-US" sz="1900" dirty="0"/>
              <a:t> </a:t>
            </a:r>
            <a:r>
              <a:rPr lang="en-US" sz="1900" dirty="0" err="1"/>
              <a:t>perspektiv</a:t>
            </a:r>
            <a:r>
              <a:rPr lang="en-US" sz="1900" dirty="0"/>
              <a:t> i CH (</a:t>
            </a:r>
            <a:r>
              <a:rPr lang="en-US" sz="1900" dirty="0" err="1"/>
              <a:t>hvorfor</a:t>
            </a:r>
            <a:r>
              <a:rPr lang="en-US" sz="1900" dirty="0"/>
              <a:t>? </a:t>
            </a:r>
            <a:r>
              <a:rPr lang="en-US" sz="1900" dirty="0" err="1"/>
              <a:t>Traditionen</a:t>
            </a:r>
            <a:r>
              <a:rPr lang="en-US" sz="1900" dirty="0"/>
              <a:t>; </a:t>
            </a:r>
            <a:r>
              <a:rPr lang="en-US" sz="1900" dirty="0" err="1"/>
              <a:t>historieundervisningen</a:t>
            </a:r>
            <a:r>
              <a:rPr lang="en-US" sz="1900" dirty="0"/>
              <a:t> </a:t>
            </a:r>
            <a:r>
              <a:rPr lang="en-US" sz="1900" dirty="0" err="1"/>
              <a:t>ses</a:t>
            </a:r>
            <a:r>
              <a:rPr lang="en-US" sz="1900" dirty="0"/>
              <a:t> </a:t>
            </a:r>
            <a:r>
              <a:rPr lang="en-US" sz="1900" dirty="0" err="1"/>
              <a:t>ofte</a:t>
            </a:r>
            <a:r>
              <a:rPr lang="en-US" sz="1900" dirty="0"/>
              <a:t> i </a:t>
            </a:r>
            <a:r>
              <a:rPr lang="en-US" sz="1900" dirty="0" err="1"/>
              <a:t>en</a:t>
            </a:r>
            <a:r>
              <a:rPr lang="en-US" sz="1900" dirty="0"/>
              <a:t> </a:t>
            </a:r>
            <a:r>
              <a:rPr lang="en-US" sz="1900" dirty="0" err="1"/>
              <a:t>nationalhistorisk</a:t>
            </a:r>
            <a:r>
              <a:rPr lang="en-US" sz="1900" dirty="0"/>
              <a:t> </a:t>
            </a:r>
            <a:r>
              <a:rPr lang="en-US" sz="1900" dirty="0" err="1"/>
              <a:t>ramme</a:t>
            </a:r>
            <a:r>
              <a:rPr lang="en-US" sz="1900" dirty="0"/>
              <a:t>).</a:t>
            </a:r>
          </a:p>
          <a:p>
            <a:pPr indent="-228600">
              <a:buSzPts val="1400"/>
              <a:buFont typeface="Arial" panose="020B0604020202020204" pitchFamily="34" charset="0"/>
              <a:buChar char="•"/>
            </a:pPr>
            <a:endParaRPr lang="en-US" sz="1900" dirty="0"/>
          </a:p>
          <a:p>
            <a:pPr indent="-228600">
              <a:buSzPts val="1400"/>
              <a:buFont typeface="Arial" panose="020B0604020202020204" pitchFamily="34" charset="0"/>
              <a:buChar char="•"/>
            </a:pPr>
            <a:r>
              <a:rPr lang="en-US" sz="1900" dirty="0"/>
              <a:t>Q10: ”Typer </a:t>
            </a:r>
            <a:r>
              <a:rPr lang="en-US" sz="1900" dirty="0" err="1"/>
              <a:t>af</a:t>
            </a:r>
            <a:r>
              <a:rPr lang="en-US" sz="1900" dirty="0"/>
              <a:t> </a:t>
            </a:r>
            <a:r>
              <a:rPr lang="en-US" sz="1900" dirty="0" err="1"/>
              <a:t>undervisningsmaterialer</a:t>
            </a:r>
            <a:r>
              <a:rPr lang="en-US" sz="1900" dirty="0"/>
              <a:t> </a:t>
            </a:r>
            <a:r>
              <a:rPr lang="en-US" sz="1900" dirty="0" err="1"/>
              <a:t>og</a:t>
            </a:r>
            <a:r>
              <a:rPr lang="en-US" sz="1900" dirty="0"/>
              <a:t> CH”: </a:t>
            </a:r>
            <a:r>
              <a:rPr lang="en-US" sz="1900" dirty="0" err="1"/>
              <a:t>Skriftligt</a:t>
            </a:r>
            <a:r>
              <a:rPr lang="en-US" sz="1900" dirty="0"/>
              <a:t> verbale </a:t>
            </a:r>
            <a:r>
              <a:rPr lang="en-US" sz="1900" dirty="0" err="1"/>
              <a:t>og</a:t>
            </a:r>
            <a:r>
              <a:rPr lang="en-US" sz="1900" dirty="0"/>
              <a:t> </a:t>
            </a:r>
            <a:r>
              <a:rPr lang="en-US" sz="1900" dirty="0" err="1"/>
              <a:t>visuelle</a:t>
            </a:r>
            <a:r>
              <a:rPr lang="en-US" sz="1900" dirty="0"/>
              <a:t> </a:t>
            </a:r>
            <a:r>
              <a:rPr lang="en-US" sz="1900" dirty="0" err="1"/>
              <a:t>læremidler</a:t>
            </a:r>
            <a:r>
              <a:rPr lang="en-US" sz="1900" dirty="0"/>
              <a:t> </a:t>
            </a:r>
            <a:r>
              <a:rPr lang="en-US" sz="1900" dirty="0" err="1"/>
              <a:t>dominerer</a:t>
            </a:r>
            <a:r>
              <a:rPr lang="en-US" sz="1900" dirty="0"/>
              <a:t> i alle </a:t>
            </a:r>
            <a:r>
              <a:rPr lang="en-US" sz="1900" dirty="0" err="1"/>
              <a:t>tre</a:t>
            </a:r>
            <a:r>
              <a:rPr lang="en-US" sz="1900" dirty="0"/>
              <a:t> </a:t>
            </a:r>
            <a:r>
              <a:rPr lang="en-US" sz="1900" dirty="0" err="1"/>
              <a:t>grupper</a:t>
            </a:r>
            <a:r>
              <a:rPr lang="en-US" sz="1900" dirty="0"/>
              <a:t>. </a:t>
            </a:r>
            <a:r>
              <a:rPr lang="en-US" sz="1900" dirty="0" err="1"/>
              <a:t>Objekter</a:t>
            </a:r>
            <a:r>
              <a:rPr lang="en-US" sz="1900" dirty="0"/>
              <a:t>, </a:t>
            </a:r>
            <a:r>
              <a:rPr lang="en-US" sz="1900" dirty="0" err="1"/>
              <a:t>genstande</a:t>
            </a:r>
            <a:r>
              <a:rPr lang="en-US" sz="1900" dirty="0"/>
              <a:t> etc. (</a:t>
            </a:r>
            <a:r>
              <a:rPr lang="en-US" sz="1900" dirty="0" err="1"/>
              <a:t>monumenter</a:t>
            </a:r>
            <a:r>
              <a:rPr lang="en-US" sz="1900" dirty="0"/>
              <a:t> </a:t>
            </a:r>
            <a:r>
              <a:rPr lang="en-US" sz="1900" dirty="0" err="1"/>
              <a:t>osv</a:t>
            </a:r>
            <a:r>
              <a:rPr lang="en-US" sz="1900" dirty="0"/>
              <a:t>.) </a:t>
            </a:r>
            <a:r>
              <a:rPr lang="en-US" sz="1900" dirty="0" err="1"/>
              <a:t>angives</a:t>
            </a:r>
            <a:r>
              <a:rPr lang="en-US" sz="1900" dirty="0"/>
              <a:t> </a:t>
            </a:r>
            <a:r>
              <a:rPr lang="en-US" sz="1900" dirty="0" err="1"/>
              <a:t>af</a:t>
            </a:r>
            <a:r>
              <a:rPr lang="en-US" sz="1900" dirty="0"/>
              <a:t> ST </a:t>
            </a:r>
            <a:r>
              <a:rPr lang="en-US" sz="1900" dirty="0" err="1"/>
              <a:t>og</a:t>
            </a:r>
            <a:r>
              <a:rPr lang="en-US" sz="1900" dirty="0"/>
              <a:t> T med 1/3, </a:t>
            </a:r>
            <a:r>
              <a:rPr lang="en-US" sz="1900" dirty="0" err="1"/>
              <a:t>mens</a:t>
            </a:r>
            <a:r>
              <a:rPr lang="en-US" sz="1900" dirty="0"/>
              <a:t> TE </a:t>
            </a:r>
            <a:r>
              <a:rPr lang="en-US" sz="1900" dirty="0" err="1"/>
              <a:t>næsten</a:t>
            </a:r>
            <a:r>
              <a:rPr lang="en-US" sz="1900" dirty="0"/>
              <a:t> </a:t>
            </a:r>
            <a:r>
              <a:rPr lang="en-US" sz="1900" dirty="0" err="1"/>
              <a:t>udgør</a:t>
            </a:r>
            <a:r>
              <a:rPr lang="en-US" sz="1900" dirty="0"/>
              <a:t> </a:t>
            </a:r>
            <a:r>
              <a:rPr lang="en-US" sz="1900" dirty="0" err="1"/>
              <a:t>halvdelen</a:t>
            </a:r>
            <a:r>
              <a:rPr lang="en-US" sz="1900" dirty="0"/>
              <a:t>. </a:t>
            </a:r>
            <a:r>
              <a:rPr lang="en-US" sz="1900" dirty="0" err="1"/>
              <a:t>Rollespil</a:t>
            </a:r>
            <a:r>
              <a:rPr lang="en-US" sz="1900" dirty="0"/>
              <a:t>, </a:t>
            </a:r>
            <a:r>
              <a:rPr lang="en-US" sz="1900" dirty="0" err="1"/>
              <a:t>spil</a:t>
            </a:r>
            <a:r>
              <a:rPr lang="en-US" sz="1900" dirty="0"/>
              <a:t> </a:t>
            </a:r>
            <a:r>
              <a:rPr lang="en-US" sz="1900" dirty="0" err="1"/>
              <a:t>osv</a:t>
            </a:r>
            <a:r>
              <a:rPr lang="en-US" sz="1900" dirty="0"/>
              <a:t>. </a:t>
            </a:r>
            <a:r>
              <a:rPr lang="en-US" sz="1900" dirty="0" err="1"/>
              <a:t>bruges</a:t>
            </a:r>
            <a:r>
              <a:rPr lang="en-US" sz="1900" dirty="0"/>
              <a:t> </a:t>
            </a:r>
            <a:r>
              <a:rPr lang="en-US" sz="1900" dirty="0" err="1"/>
              <a:t>af</a:t>
            </a:r>
            <a:r>
              <a:rPr lang="en-US" sz="1900" dirty="0"/>
              <a:t> 35 % </a:t>
            </a:r>
            <a:r>
              <a:rPr lang="en-US" sz="1900" dirty="0" err="1"/>
              <a:t>af</a:t>
            </a:r>
            <a:r>
              <a:rPr lang="en-US" sz="1900" dirty="0"/>
              <a:t> TE, </a:t>
            </a:r>
            <a:r>
              <a:rPr lang="en-US" sz="1900" dirty="0" err="1"/>
              <a:t>mens</a:t>
            </a:r>
            <a:r>
              <a:rPr lang="en-US" sz="1900" dirty="0"/>
              <a:t> </a:t>
            </a:r>
            <a:r>
              <a:rPr lang="en-US" sz="1900" dirty="0" err="1"/>
              <a:t>kun</a:t>
            </a:r>
            <a:r>
              <a:rPr lang="en-US" sz="1900" dirty="0"/>
              <a:t> 19 % </a:t>
            </a:r>
            <a:r>
              <a:rPr lang="en-US" sz="1900" dirty="0" err="1"/>
              <a:t>af</a:t>
            </a:r>
            <a:r>
              <a:rPr lang="en-US" sz="1900" dirty="0"/>
              <a:t> ST </a:t>
            </a:r>
            <a:r>
              <a:rPr lang="en-US" sz="1900" dirty="0" err="1"/>
              <a:t>og</a:t>
            </a:r>
            <a:r>
              <a:rPr lang="en-US" sz="1900" dirty="0"/>
              <a:t> T </a:t>
            </a:r>
            <a:r>
              <a:rPr lang="en-US" sz="1900" dirty="0" err="1"/>
              <a:t>bruger</a:t>
            </a:r>
            <a:r>
              <a:rPr lang="en-US" sz="1900" dirty="0"/>
              <a:t> 17 %.</a:t>
            </a:r>
          </a:p>
        </p:txBody>
      </p:sp>
      <p:pic>
        <p:nvPicPr>
          <p:cNvPr id="2" name="Billede 1">
            <a:extLst>
              <a:ext uri="{FF2B5EF4-FFF2-40B4-BE49-F238E27FC236}">
                <a16:creationId xmlns:a16="http://schemas.microsoft.com/office/drawing/2014/main" id="{BACCEB6B-EF0B-2FEF-BD65-5D1A917542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403" y="5357679"/>
            <a:ext cx="1261981" cy="126198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dirty="0"/>
              <a:t>Lærere om elevreaktioner på CH</a:t>
            </a:r>
            <a:endParaRPr dirty="0"/>
          </a:p>
        </p:txBody>
      </p:sp>
      <p:sp>
        <p:nvSpPr>
          <p:cNvPr id="97" name="Google Shape;97;p20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spcAft>
                <a:spcPts val="2133"/>
              </a:spcAft>
              <a:buNone/>
            </a:pPr>
            <a:endParaRPr dirty="0"/>
          </a:p>
        </p:txBody>
      </p:sp>
      <p:pic>
        <p:nvPicPr>
          <p:cNvPr id="98" name="Google Shape;9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5600" y="1536633"/>
            <a:ext cx="10630967" cy="481353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9" name="Google Shape;99;p20"/>
          <p:cNvCxnSpPr/>
          <p:nvPr/>
        </p:nvCxnSpPr>
        <p:spPr>
          <a:xfrm>
            <a:off x="8737000" y="5793000"/>
            <a:ext cx="1587200" cy="20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0" name="Google Shape;100;p20"/>
          <p:cNvCxnSpPr/>
          <p:nvPr/>
        </p:nvCxnSpPr>
        <p:spPr>
          <a:xfrm>
            <a:off x="1919700" y="6342467"/>
            <a:ext cx="12212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" name="Billede 1">
            <a:extLst>
              <a:ext uri="{FF2B5EF4-FFF2-40B4-BE49-F238E27FC236}">
                <a16:creationId xmlns:a16="http://schemas.microsoft.com/office/drawing/2014/main" id="{B67921E8-9411-6489-A9AA-EBEF94518C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3732" y="0"/>
            <a:ext cx="1261981" cy="126198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1026</Words>
  <Application>Microsoft Office PowerPoint</Application>
  <PresentationFormat>Widescreen</PresentationFormat>
  <Paragraphs>80</Paragraphs>
  <Slides>12</Slides>
  <Notes>9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7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12</vt:i4>
      </vt:variant>
    </vt:vector>
  </HeadingPairs>
  <TitlesOfParts>
    <vt:vector size="20" baseType="lpstr">
      <vt:lpstr>Aptos</vt:lpstr>
      <vt:lpstr>Aptos Display</vt:lpstr>
      <vt:lpstr>Arial</vt:lpstr>
      <vt:lpstr>Calibri</vt:lpstr>
      <vt:lpstr>Nunito</vt:lpstr>
      <vt:lpstr>Nunito SemiBold</vt:lpstr>
      <vt:lpstr>Source Sans Pro</vt:lpstr>
      <vt:lpstr>Office-tema</vt:lpstr>
      <vt:lpstr>PowerPoint-præsentation</vt:lpstr>
      <vt:lpstr>Baggrund og formål</vt:lpstr>
      <vt:lpstr>EuroClio</vt:lpstr>
      <vt:lpstr>HistorieLab – ansvar og leverancer</vt:lpstr>
      <vt:lpstr>Research Results</vt:lpstr>
      <vt:lpstr>Spørgeskema</vt:lpstr>
      <vt:lpstr>Foreløbige fund – på tværs af grupper</vt:lpstr>
      <vt:lpstr>Flere udvalgte pointer…</vt:lpstr>
      <vt:lpstr>Lærere om elevreaktioner på CH</vt:lpstr>
      <vt:lpstr>Udvalgte åbne lærersvar</vt:lpstr>
      <vt:lpstr>Litteraturreview – nogle pointer (70 art)</vt:lpstr>
      <vt:lpstr>PowerPoint-præsentation</vt:lpstr>
    </vt:vector>
  </TitlesOfParts>
  <Company>UCL Erhvervsakademi og Professionshoejskole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..</dc:creator>
  <cp:lastModifiedBy>Arne Mølgaard</cp:lastModifiedBy>
  <cp:revision>6</cp:revision>
  <cp:lastPrinted>2024-05-13T06:53:24Z</cp:lastPrinted>
  <dcterms:created xsi:type="dcterms:W3CDTF">2024-04-30T17:29:40Z</dcterms:created>
  <dcterms:modified xsi:type="dcterms:W3CDTF">2024-05-20T11:50:28Z</dcterms:modified>
</cp:coreProperties>
</file>